
<file path=[Content_Types].xml><?xml version="1.0" encoding="utf-8"?>
<Types xmlns="http://schemas.openxmlformats.org/package/2006/content-types">
  <Default Extension="PNG" ContentType="image/png"/>
  <Default Extension="webp" ContentType="image/webp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365" r:id="rId3"/>
    <p:sldId id="415" r:id="rId4"/>
    <p:sldId id="414" r:id="rId5"/>
    <p:sldId id="416" r:id="rId6"/>
    <p:sldId id="417" r:id="rId7"/>
    <p:sldId id="418" r:id="rId8"/>
    <p:sldId id="413" r:id="rId9"/>
    <p:sldId id="410" r:id="rId10"/>
    <p:sldId id="411" r:id="rId11"/>
    <p:sldId id="306" r:id="rId12"/>
    <p:sldId id="380" r:id="rId13"/>
    <p:sldId id="382" r:id="rId14"/>
    <p:sldId id="384" r:id="rId15"/>
    <p:sldId id="383" r:id="rId16"/>
    <p:sldId id="291" r:id="rId17"/>
    <p:sldId id="366" r:id="rId18"/>
    <p:sldId id="367" r:id="rId19"/>
    <p:sldId id="307" r:id="rId20"/>
    <p:sldId id="385" r:id="rId21"/>
    <p:sldId id="308" r:id="rId22"/>
    <p:sldId id="389" r:id="rId23"/>
    <p:sldId id="368" r:id="rId24"/>
    <p:sldId id="369" r:id="rId25"/>
    <p:sldId id="386" r:id="rId26"/>
    <p:sldId id="370" r:id="rId27"/>
    <p:sldId id="303" r:id="rId28"/>
    <p:sldId id="304" r:id="rId29"/>
    <p:sldId id="371" r:id="rId30"/>
    <p:sldId id="372" r:id="rId31"/>
    <p:sldId id="373" r:id="rId32"/>
    <p:sldId id="282" r:id="rId33"/>
    <p:sldId id="405" r:id="rId34"/>
    <p:sldId id="406" r:id="rId35"/>
    <p:sldId id="374" r:id="rId36"/>
    <p:sldId id="388" r:id="rId37"/>
    <p:sldId id="375" r:id="rId38"/>
    <p:sldId id="376" r:id="rId39"/>
    <p:sldId id="305" r:id="rId40"/>
    <p:sldId id="387" r:id="rId41"/>
    <p:sldId id="412" r:id="rId42"/>
    <p:sldId id="420" r:id="rId43"/>
    <p:sldId id="419" r:id="rId44"/>
    <p:sldId id="421" r:id="rId45"/>
    <p:sldId id="394" r:id="rId46"/>
    <p:sldId id="395" r:id="rId47"/>
    <p:sldId id="397" r:id="rId48"/>
    <p:sldId id="396" r:id="rId49"/>
    <p:sldId id="378" r:id="rId50"/>
    <p:sldId id="309" r:id="rId51"/>
    <p:sldId id="400" r:id="rId52"/>
    <p:sldId id="402" r:id="rId53"/>
    <p:sldId id="403" r:id="rId54"/>
    <p:sldId id="404" r:id="rId55"/>
    <p:sldId id="399" r:id="rId56"/>
    <p:sldId id="398" r:id="rId57"/>
    <p:sldId id="393" r:id="rId58"/>
    <p:sldId id="379" r:id="rId59"/>
    <p:sldId id="310" r:id="rId60"/>
    <p:sldId id="390" r:id="rId61"/>
    <p:sldId id="391" r:id="rId62"/>
    <p:sldId id="407" r:id="rId63"/>
    <p:sldId id="408" r:id="rId64"/>
    <p:sldId id="409" r:id="rId65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řední styl 2 – zvýraznění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714" autoAdjust="0"/>
  </p:normalViewPr>
  <p:slideViewPr>
    <p:cSldViewPr>
      <p:cViewPr varScale="1">
        <p:scale>
          <a:sx n="153" d="100"/>
          <a:sy n="153" d="100"/>
        </p:scale>
        <p:origin x="1964" y="1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8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0161E-0F78-45E3-B275-149B82AF1AD3}" type="datetimeFigureOut">
              <a:rPr lang="cs-CZ" smtClean="0"/>
              <a:pPr/>
              <a:t>10.10.2022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98A22-A276-45C4-8BF6-24A1D0D2461E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EE1F2-EF03-47DD-986D-50F6D859B545}" type="datetimeFigureOut">
              <a:rPr lang="cs-CZ" smtClean="0"/>
              <a:pPr/>
              <a:t>10.10.2022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34A86-F94F-4BEF-82FD-CA5B39AF7B5C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34A86-F94F-4BEF-82FD-CA5B39AF7B5C}" type="slidenum">
              <a:rPr lang="cs-CZ" smtClean="0"/>
              <a:pPr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34A86-F94F-4BEF-82FD-CA5B39AF7B5C}" type="slidenum">
              <a:rPr lang="cs-CZ" smtClean="0"/>
              <a:pPr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784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Klepnutím lze upravit styl předlohy podnadpisů.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12C5D-CA99-441B-80B1-98193F87DE34}" type="datetime1">
              <a:rPr lang="cs-CZ" smtClean="0"/>
              <a:pPr/>
              <a:t>10.10.2022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C1C8B-CAD8-44E8-AECF-3F65C6F60DD7}" type="datetime1">
              <a:rPr lang="cs-CZ" smtClean="0"/>
              <a:pPr/>
              <a:t>10.10.2022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593D7-D99F-4F0B-88A2-186E0BB4B75C}" type="datetime1">
              <a:rPr lang="cs-CZ" smtClean="0"/>
              <a:pPr/>
              <a:t>10.10.2022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947B3-A943-4D2E-A31A-07992B7B4A41}" type="datetime1">
              <a:rPr lang="cs-CZ" smtClean="0"/>
              <a:pPr/>
              <a:t>10.10.2022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4F4D-7E14-4086-A10A-53CF98F1F200}" type="datetime1">
              <a:rPr lang="cs-CZ" smtClean="0"/>
              <a:pPr/>
              <a:t>10.10.2022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4150-BDBE-4AE3-ADBA-51A1AD948564}" type="datetime1">
              <a:rPr lang="cs-CZ" smtClean="0"/>
              <a:pPr/>
              <a:t>10.10.2022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5DCCC-C422-45EB-A446-3164D40952F5}" type="datetime1">
              <a:rPr lang="cs-CZ" smtClean="0"/>
              <a:pPr/>
              <a:t>10.10.2022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94B3-929D-407B-A1C7-69BB5F482D70}" type="datetime1">
              <a:rPr lang="cs-CZ" smtClean="0"/>
              <a:pPr/>
              <a:t>10.10.2022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5033-0DD1-4D07-A857-07CF7582F7A9}" type="datetime1">
              <a:rPr lang="cs-CZ" smtClean="0"/>
              <a:pPr/>
              <a:t>10.10.2022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E437-3160-4EE2-9793-D44711FD893A}" type="datetime1">
              <a:rPr lang="cs-CZ" smtClean="0"/>
              <a:pPr/>
              <a:t>10.10.2022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F77E-BBAD-4B18-8A24-D7A607C7A59E}" type="datetime1">
              <a:rPr lang="cs-CZ" smtClean="0"/>
              <a:pPr/>
              <a:t>10.10.2022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F4562-5354-4936-8980-85148063E3DD}" type="datetime1">
              <a:rPr lang="cs-CZ" smtClean="0"/>
              <a:pPr/>
              <a:t>10.10.2022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Energetická bezpečnost:</a:t>
            </a:r>
            <a:br>
              <a:rPr lang="cs-CZ" b="1" dirty="0">
                <a:solidFill>
                  <a:schemeClr val="tx2"/>
                </a:solidFill>
                <a:latin typeface="Georgia" pitchFamily="18" charset="0"/>
              </a:rPr>
            </a:b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zemní plyn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>
                <a:latin typeface="Georgia" pitchFamily="18" charset="0"/>
              </a:rPr>
              <a:t>Václav Bartuška</a:t>
            </a:r>
          </a:p>
          <a:p>
            <a:r>
              <a:rPr lang="en-US" i="1" dirty="0">
                <a:latin typeface="Georgia" pitchFamily="18" charset="0"/>
              </a:rPr>
              <a:t>4</a:t>
            </a:r>
            <a:r>
              <a:rPr lang="cs-CZ" i="1" dirty="0">
                <a:latin typeface="Georgia" pitchFamily="18" charset="0"/>
              </a:rPr>
              <a:t>. přednáška FEL ČVUT</a:t>
            </a:r>
          </a:p>
          <a:p>
            <a:r>
              <a:rPr lang="en-US" i="1" dirty="0">
                <a:latin typeface="Georgia" pitchFamily="18" charset="0"/>
              </a:rPr>
              <a:t>10</a:t>
            </a:r>
            <a:r>
              <a:rPr lang="cs-CZ" i="1" dirty="0">
                <a:latin typeface="Georgia" pitchFamily="18" charset="0"/>
              </a:rPr>
              <a:t>. října 202</a:t>
            </a:r>
            <a:r>
              <a:rPr lang="en-US" i="1" dirty="0">
                <a:latin typeface="Georgia" pitchFamily="18" charset="0"/>
              </a:rPr>
              <a:t>2</a:t>
            </a:r>
            <a:endParaRPr lang="cs-CZ" i="1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Britský plyn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>
                <a:latin typeface="Georgia" pitchFamily="18" charset="0"/>
              </a:rPr>
              <a:t>Tony Blair vyhrál v roce 1997 britské volby na vlně optimismu; nepříjemná realita – například docházející zásoby plynu v Severním moři – se nehodila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Geologové z </a:t>
            </a:r>
            <a:r>
              <a:rPr lang="cs-CZ" dirty="0" err="1">
                <a:latin typeface="Georgia" pitchFamily="18" charset="0"/>
              </a:rPr>
              <a:t>British</a:t>
            </a:r>
            <a:r>
              <a:rPr lang="cs-CZ" dirty="0">
                <a:latin typeface="Georgia" pitchFamily="18" charset="0"/>
              </a:rPr>
              <a:t> </a:t>
            </a:r>
            <a:r>
              <a:rPr lang="cs-CZ" dirty="0" err="1">
                <a:latin typeface="Georgia" pitchFamily="18" charset="0"/>
              </a:rPr>
              <a:t>Gas</a:t>
            </a:r>
            <a:r>
              <a:rPr lang="cs-CZ" dirty="0">
                <a:latin typeface="Georgia" pitchFamily="18" charset="0"/>
              </a:rPr>
              <a:t> versus optimisté z </a:t>
            </a:r>
            <a:r>
              <a:rPr lang="cs-CZ" dirty="0" err="1">
                <a:latin typeface="Georgia" pitchFamily="18" charset="0"/>
              </a:rPr>
              <a:t>Downing</a:t>
            </a:r>
            <a:r>
              <a:rPr lang="cs-CZ" dirty="0">
                <a:latin typeface="Georgia" pitchFamily="18" charset="0"/>
              </a:rPr>
              <a:t> Street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Lež nebo neúplná pravda?</a:t>
            </a: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57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Historie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Parnas – Delfská věštírna</a:t>
            </a:r>
          </a:p>
          <a:p>
            <a:r>
              <a:rPr lang="cs-CZ" dirty="0">
                <a:latin typeface="Georgia" pitchFamily="18" charset="0"/>
              </a:rPr>
              <a:t>Persie, Indie, Čína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19.století: svítiplyn z uhlí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až do 20. století byl zemní plyn </a:t>
            </a:r>
            <a:r>
              <a:rPr lang="cs-CZ" b="1" dirty="0">
                <a:latin typeface="Georgia" pitchFamily="18" charset="0"/>
              </a:rPr>
              <a:t>odpad při těžbě ropy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908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9">
            <a:extLst>
              <a:ext uri="{FF2B5EF4-FFF2-40B4-BE49-F238E27FC236}">
                <a16:creationId xmlns:a16="http://schemas.microsoft.com/office/drawing/2014/main" id="{D395F9E8-A78E-47CB-860B-7CE335D7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Baku, 19. století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5CB7A1E-4055-462A-8D6F-57069F33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12</a:t>
            </a:fld>
            <a:endParaRPr lang="cs-CZ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63DF9A71-C35A-4818-98C9-DF3132B92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97" y="1417638"/>
            <a:ext cx="7438205" cy="47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4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9">
            <a:extLst>
              <a:ext uri="{FF2B5EF4-FFF2-40B4-BE49-F238E27FC236}">
                <a16:creationId xmlns:a16="http://schemas.microsoft.com/office/drawing/2014/main" id="{D395F9E8-A78E-47CB-860B-7CE335D7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pálení plynu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5CB7A1E-4055-462A-8D6F-57069F33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13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554782D5-6D9C-417A-A15B-4AF9E003F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67" y="1348925"/>
            <a:ext cx="8503399" cy="50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01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První plynovody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Konec 19. století – první plynovody z Texasu a Oklahomy (nahrazování do té doby klíčových „vyráběných“ plynů – svítiplyn)</a:t>
            </a:r>
          </a:p>
          <a:p>
            <a:endParaRPr lang="cs-CZ" b="1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Pomalejší nástup v Evropě – zde se plyny vyráběly z uhlí až do 80.let 20.století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165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226363-4138-46E9-92D5-FF378E34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Venice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Beach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, LA, 1931</a:t>
            </a:r>
            <a:endParaRPr lang="cs-CZ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390CC398-6E32-455D-87E3-8A25B11C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15</a:t>
            </a:fld>
            <a:endParaRPr lang="cs-CZ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C9811DCE-A146-4E61-A4B9-ED06E0D9B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31837"/>
            <a:ext cx="8229600" cy="47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88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Čtyři typy těžby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metan v uhelném podloží (</a:t>
            </a:r>
            <a:r>
              <a:rPr lang="cs-CZ" b="1" dirty="0" err="1">
                <a:latin typeface="Georgia" pitchFamily="18" charset="0"/>
              </a:rPr>
              <a:t>coalbed</a:t>
            </a:r>
            <a:r>
              <a:rPr lang="cs-CZ" b="1" dirty="0">
                <a:latin typeface="Georgia" pitchFamily="18" charset="0"/>
              </a:rPr>
              <a:t> methane</a:t>
            </a:r>
            <a:r>
              <a:rPr lang="cs-CZ" dirty="0">
                <a:latin typeface="Georgia" pitchFamily="18" charset="0"/>
              </a:rPr>
              <a:t>)</a:t>
            </a:r>
          </a:p>
          <a:p>
            <a:r>
              <a:rPr lang="cs-CZ" dirty="0">
                <a:latin typeface="Georgia" pitchFamily="18" charset="0"/>
              </a:rPr>
              <a:t>zemní plyn doprovázející ropná pole (</a:t>
            </a:r>
            <a:r>
              <a:rPr lang="cs-CZ" b="1" dirty="0" err="1">
                <a:latin typeface="Georgia" pitchFamily="18" charset="0"/>
              </a:rPr>
              <a:t>conventional</a:t>
            </a:r>
            <a:r>
              <a:rPr lang="cs-CZ" b="1" dirty="0">
                <a:latin typeface="Georgia" pitchFamily="18" charset="0"/>
              </a:rPr>
              <a:t> </a:t>
            </a:r>
            <a:r>
              <a:rPr lang="cs-CZ" b="1" dirty="0" err="1">
                <a:latin typeface="Georgia" pitchFamily="18" charset="0"/>
              </a:rPr>
              <a:t>associated</a:t>
            </a:r>
            <a:r>
              <a:rPr lang="cs-CZ" b="1" dirty="0">
                <a:latin typeface="Georgia" pitchFamily="18" charset="0"/>
              </a:rPr>
              <a:t> </a:t>
            </a:r>
            <a:r>
              <a:rPr lang="cs-CZ" b="1" dirty="0" err="1">
                <a:latin typeface="Georgia" pitchFamily="18" charset="0"/>
              </a:rPr>
              <a:t>gas</a:t>
            </a:r>
            <a:r>
              <a:rPr lang="cs-CZ" dirty="0">
                <a:latin typeface="Georgia" pitchFamily="18" charset="0"/>
              </a:rPr>
              <a:t>)</a:t>
            </a:r>
          </a:p>
          <a:p>
            <a:r>
              <a:rPr lang="cs-CZ" dirty="0">
                <a:latin typeface="Georgia" pitchFamily="18" charset="0"/>
              </a:rPr>
              <a:t>zemní plyn samostatně se nacházející (</a:t>
            </a:r>
            <a:r>
              <a:rPr lang="cs-CZ" b="1" dirty="0" err="1">
                <a:latin typeface="Georgia" pitchFamily="18" charset="0"/>
              </a:rPr>
              <a:t>conventional</a:t>
            </a:r>
            <a:r>
              <a:rPr lang="cs-CZ" b="1" dirty="0">
                <a:latin typeface="Georgia" pitchFamily="18" charset="0"/>
              </a:rPr>
              <a:t> non-</a:t>
            </a:r>
            <a:r>
              <a:rPr lang="cs-CZ" b="1" dirty="0" err="1">
                <a:latin typeface="Georgia" pitchFamily="18" charset="0"/>
              </a:rPr>
              <a:t>associated</a:t>
            </a:r>
            <a:r>
              <a:rPr lang="cs-CZ" b="1" dirty="0">
                <a:latin typeface="Georgia" pitchFamily="18" charset="0"/>
              </a:rPr>
              <a:t> </a:t>
            </a:r>
            <a:r>
              <a:rPr lang="cs-CZ" b="1" dirty="0" err="1">
                <a:latin typeface="Georgia" pitchFamily="18" charset="0"/>
              </a:rPr>
              <a:t>gas</a:t>
            </a:r>
            <a:r>
              <a:rPr lang="cs-CZ" dirty="0">
                <a:latin typeface="Georgia" pitchFamily="18" charset="0"/>
              </a:rPr>
              <a:t>)</a:t>
            </a:r>
          </a:p>
          <a:p>
            <a:r>
              <a:rPr lang="cs-CZ" dirty="0">
                <a:latin typeface="Georgia" pitchFamily="18" charset="0"/>
              </a:rPr>
              <a:t>břidličný plyn (</a:t>
            </a:r>
            <a:r>
              <a:rPr lang="cs-CZ" b="1" dirty="0" err="1">
                <a:latin typeface="Georgia" pitchFamily="18" charset="0"/>
              </a:rPr>
              <a:t>shale</a:t>
            </a:r>
            <a:r>
              <a:rPr lang="cs-CZ" b="1" dirty="0">
                <a:latin typeface="Georgia" pitchFamily="18" charset="0"/>
              </a:rPr>
              <a:t> </a:t>
            </a:r>
            <a:r>
              <a:rPr lang="cs-CZ" b="1" dirty="0" err="1">
                <a:latin typeface="Georgia" pitchFamily="18" charset="0"/>
              </a:rPr>
              <a:t>gas</a:t>
            </a:r>
            <a:r>
              <a:rPr lang="cs-CZ" dirty="0">
                <a:latin typeface="Georgia" pitchFamily="18" charset="0"/>
              </a:rPr>
              <a:t>)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2269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DEDA2B29-AA8C-4124-A393-E664D9BD0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B4F26AB6-B008-466A-83EC-32C187D1B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19" y="315385"/>
            <a:ext cx="8373481" cy="552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57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Pozor na čísla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>
                <a:latin typeface="Georgia" pitchFamily="18" charset="0"/>
              </a:rPr>
              <a:t>Stejně jako u ropy, ani v případě zemního plynu </a:t>
            </a:r>
            <a:r>
              <a:rPr lang="cs-CZ" b="1" dirty="0">
                <a:latin typeface="Georgia" pitchFamily="18" charset="0"/>
              </a:rPr>
              <a:t>neexistují ověřitelné statistiky</a:t>
            </a:r>
          </a:p>
          <a:p>
            <a:endParaRPr lang="cs-CZ" b="1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V zemním plynu </a:t>
            </a:r>
            <a:r>
              <a:rPr lang="cs-CZ" b="1" dirty="0">
                <a:latin typeface="Georgia" pitchFamily="18" charset="0"/>
              </a:rPr>
              <a:t>není kartel </a:t>
            </a:r>
            <a:r>
              <a:rPr lang="cs-CZ" dirty="0">
                <a:latin typeface="Georgia" pitchFamily="18" charset="0"/>
              </a:rPr>
              <a:t>(à la OPEC), ale i tak jsou některé údaje pochybné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b="1" dirty="0">
                <a:latin typeface="Georgia" pitchFamily="18" charset="0"/>
              </a:rPr>
              <a:t>Objem zásob </a:t>
            </a:r>
            <a:r>
              <a:rPr lang="cs-CZ" dirty="0">
                <a:latin typeface="Georgia" pitchFamily="18" charset="0"/>
              </a:rPr>
              <a:t>je obchodním tajemstvím států i firem (mimochodem, platí i pro zásobníky plynu)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826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„Druhý Perský záliv“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90. léta 20.století: po rozpadu SSSR se v oblasti Kaspického moře objevilo pět nástupnických států: </a:t>
            </a:r>
            <a:r>
              <a:rPr lang="cs-CZ" dirty="0" err="1">
                <a:latin typeface="Georgia" pitchFamily="18" charset="0"/>
              </a:rPr>
              <a:t>Ázerbajdžán</a:t>
            </a:r>
            <a:r>
              <a:rPr lang="cs-CZ" dirty="0">
                <a:latin typeface="Georgia" pitchFamily="18" charset="0"/>
              </a:rPr>
              <a:t>, Kazachstán, Rusko, Turkmenistán a  Uzbekistán</a:t>
            </a:r>
          </a:p>
          <a:p>
            <a:r>
              <a:rPr lang="cs-CZ" dirty="0">
                <a:latin typeface="Georgia" pitchFamily="18" charset="0"/>
              </a:rPr>
              <a:t>Z různých důvodů všech pět rozjelo po roce 1991 masivní propagandu o zásobách ropy a plynu, větších než v Perském zálivu</a:t>
            </a:r>
          </a:p>
          <a:p>
            <a:endParaRPr lang="cs-CZ" dirty="0">
              <a:latin typeface="Georgia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405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2"/>
                </a:solidFill>
                <a:latin typeface="Georgia" pitchFamily="18" charset="0"/>
              </a:rPr>
              <a:t>Aktualita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: Sachalin 1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V sobotu 8.10.2022 Putin převedl projekt Sachalin-1 pod správu vlády</a:t>
            </a:r>
          </a:p>
          <a:p>
            <a:r>
              <a:rPr lang="cs-CZ" dirty="0">
                <a:latin typeface="Georgia" pitchFamily="18" charset="0"/>
              </a:rPr>
              <a:t>Reálně jde především o podíl </a:t>
            </a:r>
            <a:r>
              <a:rPr lang="cs-CZ" dirty="0" err="1">
                <a:latin typeface="Georgia" pitchFamily="18" charset="0"/>
              </a:rPr>
              <a:t>ExxonMobil</a:t>
            </a:r>
            <a:r>
              <a:rPr lang="cs-CZ" dirty="0">
                <a:latin typeface="Georgia" pitchFamily="18" charset="0"/>
              </a:rPr>
              <a:t> (30 %), který řídil projekt od samého počátku</a:t>
            </a:r>
          </a:p>
          <a:p>
            <a:r>
              <a:rPr lang="cs-CZ" dirty="0">
                <a:latin typeface="Georgia" pitchFamily="18" charset="0"/>
              </a:rPr>
              <a:t>Není jasný osud japonského (30 %) a indického (20 %) podílu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524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D48E0A88-A503-4ACA-808E-D4E2F312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20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5F62F47-A303-4745-99FF-3F5CEFF3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80" y="0"/>
            <a:ext cx="4313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60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Shah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Deniz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cs-CZ" dirty="0">
                <a:latin typeface="Georgia" panose="02040502050405020303" pitchFamily="18" charset="0"/>
              </a:rPr>
              <a:t>90.léta: „jen samotný </a:t>
            </a:r>
            <a:r>
              <a:rPr lang="cs-CZ" dirty="0" err="1">
                <a:latin typeface="Georgia" panose="02040502050405020303" pitchFamily="18" charset="0"/>
              </a:rPr>
              <a:t>Shah</a:t>
            </a:r>
            <a:r>
              <a:rPr lang="cs-CZ" dirty="0">
                <a:latin typeface="Georgia" panose="02040502050405020303" pitchFamily="18" charset="0"/>
              </a:rPr>
              <a:t> </a:t>
            </a:r>
            <a:r>
              <a:rPr lang="cs-CZ" dirty="0" err="1">
                <a:latin typeface="Georgia" panose="02040502050405020303" pitchFamily="18" charset="0"/>
              </a:rPr>
              <a:t>Deniz</a:t>
            </a:r>
            <a:r>
              <a:rPr lang="cs-CZ" dirty="0">
                <a:latin typeface="Georgia" panose="02040502050405020303" pitchFamily="18" charset="0"/>
              </a:rPr>
              <a:t> bude produkovat 50-80 miliard kubíků plynu ročně“.</a:t>
            </a:r>
          </a:p>
          <a:p>
            <a:r>
              <a:rPr lang="en-US" dirty="0">
                <a:latin typeface="Georgia" panose="02040502050405020303" pitchFamily="18" charset="0"/>
              </a:rPr>
              <a:t>“The existing Shah Deniz facilities’ production capacity is currently 30.0 million standard cubic </a:t>
            </a:r>
            <a:r>
              <a:rPr lang="en-US" dirty="0" err="1">
                <a:latin typeface="Georgia" panose="02040502050405020303" pitchFamily="18" charset="0"/>
              </a:rPr>
              <a:t>metres</a:t>
            </a:r>
            <a:r>
              <a:rPr lang="en-US" dirty="0">
                <a:latin typeface="Georgia" panose="02040502050405020303" pitchFamily="18" charset="0"/>
              </a:rPr>
              <a:t> of gas per day or around 10.9</a:t>
            </a:r>
            <a:r>
              <a:rPr lang="cs-CZ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bcma</a:t>
            </a:r>
            <a:r>
              <a:rPr lang="en-US" dirty="0">
                <a:latin typeface="Georgia" panose="02040502050405020303" pitchFamily="18" charset="0"/>
              </a:rPr>
              <a:t>.”</a:t>
            </a:r>
            <a:r>
              <a:rPr lang="cs-CZ" dirty="0">
                <a:latin typeface="Georgia" panose="02040502050405020303" pitchFamily="18" charset="0"/>
              </a:rPr>
              <a:t> (www.bp.com/</a:t>
            </a:r>
            <a:r>
              <a:rPr lang="cs-CZ" dirty="0" err="1">
                <a:latin typeface="Georgia" panose="02040502050405020303" pitchFamily="18" charset="0"/>
              </a:rPr>
              <a:t>en_az</a:t>
            </a:r>
            <a:r>
              <a:rPr lang="cs-CZ" dirty="0">
                <a:latin typeface="Georgia" panose="02040502050405020303" pitchFamily="18" charset="0"/>
              </a:rPr>
              <a:t>/</a:t>
            </a:r>
            <a:r>
              <a:rPr lang="cs-CZ" dirty="0" err="1">
                <a:latin typeface="Georgia" panose="02040502050405020303" pitchFamily="18" charset="0"/>
              </a:rPr>
              <a:t>caspian</a:t>
            </a:r>
            <a:r>
              <a:rPr lang="cs-CZ" dirty="0">
                <a:latin typeface="Georgia" panose="02040502050405020303" pitchFamily="18" charset="0"/>
              </a:rPr>
              <a:t>/</a:t>
            </a:r>
            <a:r>
              <a:rPr lang="cs-CZ" dirty="0" err="1">
                <a:latin typeface="Georgia" panose="02040502050405020303" pitchFamily="18" charset="0"/>
              </a:rPr>
              <a:t>press</a:t>
            </a:r>
            <a:r>
              <a:rPr lang="cs-CZ" dirty="0">
                <a:latin typeface="Georgia" panose="02040502050405020303" pitchFamily="18" charset="0"/>
              </a:rPr>
              <a:t>/</a:t>
            </a:r>
            <a:r>
              <a:rPr lang="cs-CZ" dirty="0" err="1">
                <a:latin typeface="Georgia" panose="02040502050405020303" pitchFamily="18" charset="0"/>
              </a:rPr>
              <a:t>businessupdates</a:t>
            </a:r>
            <a:r>
              <a:rPr lang="cs-CZ" dirty="0">
                <a:latin typeface="Georgia" panose="02040502050405020303" pitchFamily="18" charset="0"/>
              </a:rPr>
              <a:t>/first-quarter-2018-results.html)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9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Víte, že…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anose="02040502050405020303" pitchFamily="18" charset="0"/>
              </a:rPr>
              <a:t>… v roce 1908 bylo třetím největším producentem ropy na světě Rakousko-Uhersko?</a:t>
            </a:r>
          </a:p>
          <a:p>
            <a:r>
              <a:rPr lang="cs-CZ" dirty="0">
                <a:latin typeface="Georgia" panose="02040502050405020303" pitchFamily="18" charset="0"/>
              </a:rPr>
              <a:t>Ropná pole byla v Haliči (Karpaty) – odsud později (už pod názvem Ukrajina) začal sovětský plynárenský boom</a:t>
            </a:r>
          </a:p>
          <a:p>
            <a:r>
              <a:rPr lang="cs-CZ" dirty="0">
                <a:latin typeface="Georgia" panose="02040502050405020303" pitchFamily="18" charset="0"/>
              </a:rPr>
              <a:t>Plynovody původně vedly z Ukrajiny do Moskvy, teprve v 60.letech se tok otočil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090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6FE29A-EB53-49F6-9FE0-1A923CB8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Světová produkce 2019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D3DBE15-1A9A-4475-9D1F-B6E66FF3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Zástupný symbol pro obsah 6">
            <a:extLst>
              <a:ext uri="{FF2B5EF4-FFF2-40B4-BE49-F238E27FC236}">
                <a16:creationId xmlns:a16="http://schemas.microsoft.com/office/drawing/2014/main" id="{7B054160-9E0A-422A-BDE4-5EF840B915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1145" y="1415204"/>
          <a:ext cx="8421335" cy="46780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4902">
                  <a:extLst>
                    <a:ext uri="{9D8B030D-6E8A-4147-A177-3AD203B41FA5}">
                      <a16:colId xmlns:a16="http://schemas.microsoft.com/office/drawing/2014/main" val="1708798868"/>
                    </a:ext>
                  </a:extLst>
                </a:gridCol>
                <a:gridCol w="1992890">
                  <a:extLst>
                    <a:ext uri="{9D8B030D-6E8A-4147-A177-3AD203B41FA5}">
                      <a16:colId xmlns:a16="http://schemas.microsoft.com/office/drawing/2014/main" val="3536349857"/>
                    </a:ext>
                  </a:extLst>
                </a:gridCol>
                <a:gridCol w="2066700">
                  <a:extLst>
                    <a:ext uri="{9D8B030D-6E8A-4147-A177-3AD203B41FA5}">
                      <a16:colId xmlns:a16="http://schemas.microsoft.com/office/drawing/2014/main" val="2266108527"/>
                    </a:ext>
                  </a:extLst>
                </a:gridCol>
                <a:gridCol w="3036843">
                  <a:extLst>
                    <a:ext uri="{9D8B030D-6E8A-4147-A177-3AD203B41FA5}">
                      <a16:colId xmlns:a16="http://schemas.microsoft.com/office/drawing/2014/main" val="2424914481"/>
                    </a:ext>
                  </a:extLst>
                </a:gridCol>
              </a:tblGrid>
              <a:tr h="425678">
                <a:tc>
                  <a:txBody>
                    <a:bodyPr/>
                    <a:lstStyle/>
                    <a:p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Georgia" panose="02040502050405020303" pitchFamily="18" charset="0"/>
                        </a:rPr>
                        <a:t>země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000" dirty="0" err="1">
                          <a:latin typeface="Georgia" panose="02040502050405020303" pitchFamily="18" charset="0"/>
                        </a:rPr>
                        <a:t>mld</a:t>
                      </a:r>
                      <a:r>
                        <a:rPr lang="cs-CZ" sz="2000" dirty="0">
                          <a:latin typeface="Georgia" panose="02040502050405020303" pitchFamily="18" charset="0"/>
                        </a:rPr>
                        <a:t> m</a:t>
                      </a:r>
                      <a:r>
                        <a:rPr lang="cs-CZ" sz="2000" baseline="30000" dirty="0">
                          <a:latin typeface="Georgia" panose="02040502050405020303" pitchFamily="18" charset="0"/>
                        </a:rPr>
                        <a:t>3</a:t>
                      </a:r>
                      <a:endParaRPr lang="en-US" sz="2000" baseline="30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i="1" dirty="0">
                          <a:latin typeface="Georgia" panose="02040502050405020303" pitchFamily="18" charset="0"/>
                        </a:rPr>
                        <a:t>ropa – TOP 10</a:t>
                      </a:r>
                      <a:endParaRPr lang="en-US" sz="20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77426"/>
                  </a:ext>
                </a:extLst>
              </a:tr>
              <a:tr h="425678"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1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USA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Georgia" panose="02040502050405020303" pitchFamily="18" charset="0"/>
                        </a:rPr>
                        <a:t>766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i="1" dirty="0">
                          <a:latin typeface="Georgia" panose="02040502050405020303" pitchFamily="18" charset="0"/>
                        </a:rPr>
                        <a:t>1</a:t>
                      </a:r>
                      <a:endParaRPr lang="en-US" sz="20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521431"/>
                  </a:ext>
                </a:extLst>
              </a:tr>
              <a:tr h="421316"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2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Rusko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Georgia" panose="02040502050405020303" pitchFamily="18" charset="0"/>
                        </a:rPr>
                        <a:t>635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i="1" dirty="0">
                          <a:latin typeface="Georgia" panose="02040502050405020303" pitchFamily="18" charset="0"/>
                        </a:rPr>
                        <a:t>3</a:t>
                      </a:r>
                      <a:endParaRPr lang="en-US" sz="20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18729"/>
                  </a:ext>
                </a:extLst>
              </a:tr>
              <a:tr h="425678"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3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000" dirty="0">
                          <a:latin typeface="Georgia" panose="02040502050405020303" pitchFamily="18" charset="0"/>
                        </a:rPr>
                        <a:t>Írán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Georgia" panose="02040502050405020303" pitchFamily="18" charset="0"/>
                        </a:rPr>
                        <a:t>174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i="1" dirty="0">
                          <a:latin typeface="Georgia" panose="02040502050405020303" pitchFamily="18" charset="0"/>
                        </a:rPr>
                        <a:t>7</a:t>
                      </a:r>
                      <a:endParaRPr lang="en-US" sz="20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826230"/>
                  </a:ext>
                </a:extLst>
              </a:tr>
              <a:tr h="425678"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4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Katar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Georgia" panose="02040502050405020303" pitchFamily="18" charset="0"/>
                        </a:rPr>
                        <a:t>160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i="1" dirty="0">
                          <a:latin typeface="Georgia" panose="02040502050405020303" pitchFamily="18" charset="0"/>
                        </a:rPr>
                        <a:t>--</a:t>
                      </a:r>
                      <a:endParaRPr lang="en-US" sz="20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100896"/>
                  </a:ext>
                </a:extLst>
              </a:tr>
              <a:tr h="425678"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5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Kanada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Georgia" panose="02040502050405020303" pitchFamily="18" charset="0"/>
                        </a:rPr>
                        <a:t>151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i="1" dirty="0">
                          <a:latin typeface="Georgia" panose="02040502050405020303" pitchFamily="18" charset="0"/>
                        </a:rPr>
                        <a:t>5</a:t>
                      </a:r>
                      <a:endParaRPr lang="en-US" sz="20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911908"/>
                  </a:ext>
                </a:extLst>
              </a:tr>
              <a:tr h="425678"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6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Čína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Georgia" panose="02040502050405020303" pitchFamily="18" charset="0"/>
                        </a:rPr>
                        <a:t>150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i="1" dirty="0">
                          <a:latin typeface="Georgia" panose="02040502050405020303" pitchFamily="18" charset="0"/>
                        </a:rPr>
                        <a:t>4</a:t>
                      </a:r>
                      <a:endParaRPr lang="en-US" sz="20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488370"/>
                  </a:ext>
                </a:extLst>
              </a:tr>
              <a:tr h="425678"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7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Norsko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Georgia" panose="02040502050405020303" pitchFamily="18" charset="0"/>
                        </a:rPr>
                        <a:t>109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i="1" dirty="0">
                          <a:latin typeface="Georgia" panose="02040502050405020303" pitchFamily="18" charset="0"/>
                        </a:rPr>
                        <a:t>--</a:t>
                      </a:r>
                      <a:endParaRPr lang="en-US" sz="20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144171"/>
                  </a:ext>
                </a:extLst>
              </a:tr>
              <a:tr h="425678"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8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Saúdská Arábie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Georgia" panose="02040502050405020303" pitchFamily="18" charset="0"/>
                        </a:rPr>
                        <a:t>102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i="1" dirty="0">
                          <a:latin typeface="Georgia" panose="02040502050405020303" pitchFamily="18" charset="0"/>
                        </a:rPr>
                        <a:t>2</a:t>
                      </a:r>
                      <a:endParaRPr lang="en-US" sz="20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594700"/>
                  </a:ext>
                </a:extLst>
              </a:tr>
              <a:tr h="425678"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9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Alžírsko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Georgia" panose="02040502050405020303" pitchFamily="18" charset="0"/>
                        </a:rPr>
                        <a:t>83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i="1" dirty="0">
                          <a:latin typeface="Georgia" panose="02040502050405020303" pitchFamily="18" charset="0"/>
                        </a:rPr>
                        <a:t>--</a:t>
                      </a:r>
                      <a:endParaRPr lang="en-US" sz="20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08283"/>
                  </a:ext>
                </a:extLst>
              </a:tr>
              <a:tr h="425678"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10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Turkmenistán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Georgia" panose="02040502050405020303" pitchFamily="18" charset="0"/>
                        </a:rPr>
                        <a:t>76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i="1" dirty="0">
                          <a:latin typeface="Georgia" panose="02040502050405020303" pitchFamily="18" charset="0"/>
                        </a:rPr>
                        <a:t>--</a:t>
                      </a:r>
                      <a:endParaRPr lang="en-US" sz="20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020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4199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Hlavní producenti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43B8D73-BBAF-4C9F-89A5-5725191F8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72450"/>
            <a:ext cx="7775848" cy="51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79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8D50A9C3-B0EB-494B-82A8-BA0D80F2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US comeback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F3FC6C6-8B2C-48D5-A86F-D6D9C0EB2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25</a:t>
            </a:fld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8895BECF-B151-4690-AEAF-B661F36A8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26260"/>
            <a:ext cx="6624736" cy="51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41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Rozdílný přístup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USA, Írán, Čína: surovina pro domácí průmysl (jen přebytek na export)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Rusko, Katar, Alžírsko, Turkmenistán: základní zdroj valutových příjmů státu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962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3CA241A8-D752-4426-AE79-5AEF5A92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5A8F6226-E73B-41FC-BCE3-84C8E802F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16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CDC63B5B-E8C9-446E-AECC-AAD54F26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F167B476-DA8C-4F85-8928-3DD2C18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792"/>
            <a:ext cx="8604448" cy="337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10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Jedna Evropa, dva světy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b="1" dirty="0">
                <a:latin typeface="Georgia" pitchFamily="18" charset="0"/>
              </a:rPr>
              <a:t>Západní</a:t>
            </a:r>
            <a:r>
              <a:rPr lang="cs-CZ" sz="3600" dirty="0">
                <a:latin typeface="Georgia" pitchFamily="18" charset="0"/>
              </a:rPr>
              <a:t> Evropa má </a:t>
            </a:r>
            <a:r>
              <a:rPr lang="cs-CZ" sz="3600" b="1" dirty="0">
                <a:latin typeface="Georgia" pitchFamily="18" charset="0"/>
              </a:rPr>
              <a:t>diverzifikované </a:t>
            </a:r>
            <a:r>
              <a:rPr lang="cs-CZ" sz="3600" dirty="0">
                <a:latin typeface="Georgia" pitchFamily="18" charset="0"/>
              </a:rPr>
              <a:t>dodavatele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b="1" dirty="0">
                <a:latin typeface="Georgia" pitchFamily="18" charset="0"/>
              </a:rPr>
              <a:t>Východní</a:t>
            </a:r>
            <a:r>
              <a:rPr lang="cs-CZ" sz="3600" dirty="0">
                <a:latin typeface="Georgia" pitchFamily="18" charset="0"/>
              </a:rPr>
              <a:t> Evropa má dominantního dodavatele: </a:t>
            </a:r>
            <a:r>
              <a:rPr lang="cs-CZ" sz="3600" b="1" dirty="0">
                <a:latin typeface="Georgia" pitchFamily="18" charset="0"/>
              </a:rPr>
              <a:t>Rusko</a:t>
            </a: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527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D2B8DB9A-6C93-8205-A92B-A20DD8E0C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3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D3A0EDD-36D6-734B-3DAB-EA54B0936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38100"/>
            <a:ext cx="38862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19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A8F8377F-18B7-429A-AD9F-93D824CCE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C0295A8D-5725-45E6-9912-615C8E631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447675"/>
            <a:ext cx="809625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03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A1B22046-FAFF-4A86-8AAD-06F7AFBF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33DD0B5-8131-4709-9A8B-10FE35FF6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66" y="0"/>
            <a:ext cx="6552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64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Ukrajina 2009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dirty="0">
                <a:latin typeface="Georgia" pitchFamily="18" charset="0"/>
              </a:rPr>
              <a:t>Nejvážnější krizí dodávek energetických surovin za posledních čtyřicet let byla </a:t>
            </a:r>
            <a:r>
              <a:rPr lang="cs-CZ" b="1" dirty="0">
                <a:latin typeface="Georgia" pitchFamily="18" charset="0"/>
              </a:rPr>
              <a:t>rusko-ukrajinská plynová krize</a:t>
            </a:r>
            <a:r>
              <a:rPr lang="cs-CZ" dirty="0">
                <a:latin typeface="Georgia" pitchFamily="18" charset="0"/>
              </a:rPr>
              <a:t> v lednu 2009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Ukázala nám, že běžná </a:t>
            </a:r>
            <a:r>
              <a:rPr lang="cs-CZ" b="1" dirty="0">
                <a:latin typeface="Georgia" pitchFamily="18" charset="0"/>
              </a:rPr>
              <a:t>západní logika </a:t>
            </a:r>
            <a:r>
              <a:rPr lang="cs-CZ" dirty="0">
                <a:latin typeface="Georgia" pitchFamily="18" charset="0"/>
              </a:rPr>
              <a:t>(hledání „</a:t>
            </a:r>
            <a:r>
              <a:rPr lang="cs-CZ" dirty="0" err="1">
                <a:latin typeface="Georgia" pitchFamily="18" charset="0"/>
              </a:rPr>
              <a:t>win-win</a:t>
            </a:r>
            <a:r>
              <a:rPr lang="cs-CZ" dirty="0">
                <a:latin typeface="Georgia" pitchFamily="18" charset="0"/>
              </a:rPr>
              <a:t>“ řešení) </a:t>
            </a:r>
            <a:r>
              <a:rPr lang="cs-CZ" b="1" dirty="0">
                <a:latin typeface="Georgia" pitchFamily="18" charset="0"/>
              </a:rPr>
              <a:t>neplatí </a:t>
            </a:r>
            <a:r>
              <a:rPr lang="cs-CZ" dirty="0">
                <a:latin typeface="Georgia" pitchFamily="18" charset="0"/>
              </a:rPr>
              <a:t>všude.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794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Svět podle Bruselu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sz="2800" dirty="0">
                <a:latin typeface="Georgia" pitchFamily="18" charset="0"/>
              </a:rPr>
              <a:t>Dle našich učebnic žádná krize nemohla nastat, neboť zde byl </a:t>
            </a:r>
            <a:r>
              <a:rPr lang="cs-CZ" sz="2800" b="1" dirty="0">
                <a:latin typeface="Georgia" pitchFamily="18" charset="0"/>
              </a:rPr>
              <a:t>exportér</a:t>
            </a:r>
            <a:r>
              <a:rPr lang="cs-CZ" sz="2800" dirty="0">
                <a:latin typeface="Georgia" pitchFamily="18" charset="0"/>
              </a:rPr>
              <a:t>, toužící vyvézt co nejvíce plynu (Rusko), </a:t>
            </a:r>
            <a:r>
              <a:rPr lang="cs-CZ" sz="2800" b="1" dirty="0">
                <a:latin typeface="Georgia" pitchFamily="18" charset="0"/>
              </a:rPr>
              <a:t>zákazník</a:t>
            </a:r>
            <a:r>
              <a:rPr lang="cs-CZ" sz="2800" dirty="0">
                <a:latin typeface="Georgia" pitchFamily="18" charset="0"/>
              </a:rPr>
              <a:t>, platící řádně a včas (Evropa), a mezi nimi země, která potřebuje </a:t>
            </a:r>
            <a:r>
              <a:rPr lang="cs-CZ" sz="2800" b="1" dirty="0">
                <a:latin typeface="Georgia" pitchFamily="18" charset="0"/>
              </a:rPr>
              <a:t>poplatky za tranzit</a:t>
            </a:r>
            <a:r>
              <a:rPr lang="cs-CZ" sz="2800" dirty="0">
                <a:latin typeface="Georgia" pitchFamily="18" charset="0"/>
              </a:rPr>
              <a:t>. Přesto ke krizi došlo – z důvodů, které nesouvisely s energetikou, ale se vzájemným vztahem Ruska a Ukrajiny. („Ukrajina není stát“, řekl nám Putin 10.ledna 2009)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975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Svět podle Moskvy, Kyjeva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b="1" dirty="0">
                <a:latin typeface="Georgia" pitchFamily="18" charset="0"/>
              </a:rPr>
              <a:t>Energetika není </a:t>
            </a:r>
            <a:r>
              <a:rPr lang="cs-CZ" dirty="0">
                <a:latin typeface="Georgia" pitchFamily="18" charset="0"/>
              </a:rPr>
              <a:t>samostatný </a:t>
            </a:r>
            <a:r>
              <a:rPr lang="cs-CZ" b="1" dirty="0">
                <a:latin typeface="Georgia" pitchFamily="18" charset="0"/>
              </a:rPr>
              <a:t>byznys</a:t>
            </a:r>
            <a:r>
              <a:rPr lang="cs-CZ" dirty="0">
                <a:latin typeface="Georgia" pitchFamily="18" charset="0"/>
              </a:rPr>
              <a:t>, ale součást politiky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b="1" dirty="0">
                <a:latin typeface="Georgia" pitchFamily="18" charset="0"/>
              </a:rPr>
              <a:t>Rusko</a:t>
            </a:r>
            <a:r>
              <a:rPr lang="cs-CZ" dirty="0">
                <a:latin typeface="Georgia" pitchFamily="18" charset="0"/>
              </a:rPr>
              <a:t>: </a:t>
            </a:r>
            <a:r>
              <a:rPr lang="cs-CZ" b="1" dirty="0">
                <a:latin typeface="Georgia" pitchFamily="18" charset="0"/>
              </a:rPr>
              <a:t>návrat mezi </a:t>
            </a:r>
            <a:r>
              <a:rPr lang="cs-CZ" b="1" dirty="0" err="1">
                <a:latin typeface="Georgia" pitchFamily="18" charset="0"/>
              </a:rPr>
              <a:t>velmoce</a:t>
            </a:r>
            <a:r>
              <a:rPr lang="cs-CZ" b="1" dirty="0">
                <a:latin typeface="Georgia" pitchFamily="18" charset="0"/>
              </a:rPr>
              <a:t> </a:t>
            </a:r>
            <a:r>
              <a:rPr lang="cs-CZ" dirty="0">
                <a:latin typeface="Georgia" pitchFamily="18" charset="0"/>
              </a:rPr>
              <a:t>díky energetickým zdrojům (</a:t>
            </a:r>
            <a:r>
              <a:rPr lang="cs-CZ" i="1" dirty="0">
                <a:latin typeface="Georgia" pitchFamily="18" charset="0"/>
              </a:rPr>
              <a:t>energetická strategie 2003</a:t>
            </a:r>
            <a:r>
              <a:rPr lang="cs-CZ" dirty="0">
                <a:latin typeface="Georgia" pitchFamily="18" charset="0"/>
              </a:rPr>
              <a:t>)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Ukrajina: parazitický model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335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Trh vs. mezivládní dohody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sz="3600" b="1" dirty="0">
                <a:latin typeface="Georgia" pitchFamily="18" charset="0"/>
              </a:rPr>
              <a:t>Západní Evropa </a:t>
            </a:r>
            <a:r>
              <a:rPr lang="cs-CZ" sz="3600" dirty="0">
                <a:latin typeface="Georgia" pitchFamily="18" charset="0"/>
              </a:rPr>
              <a:t>– plyn je </a:t>
            </a:r>
            <a:r>
              <a:rPr lang="cs-CZ" sz="3600" b="1" dirty="0">
                <a:latin typeface="Georgia" pitchFamily="18" charset="0"/>
              </a:rPr>
              <a:t>komodita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b="1" dirty="0">
                <a:latin typeface="Georgia" pitchFamily="18" charset="0"/>
              </a:rPr>
              <a:t>Východní Evropa </a:t>
            </a:r>
            <a:r>
              <a:rPr lang="cs-CZ" sz="3600" dirty="0">
                <a:latin typeface="Georgia" pitchFamily="18" charset="0"/>
              </a:rPr>
              <a:t>–plyn je </a:t>
            </a:r>
            <a:r>
              <a:rPr lang="cs-CZ" sz="3600" b="1" dirty="0">
                <a:latin typeface="Georgia" pitchFamily="18" charset="0"/>
              </a:rPr>
              <a:t>věc národního zájmu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b="1" dirty="0">
                <a:latin typeface="Georgia" pitchFamily="18" charset="0"/>
              </a:rPr>
              <a:t>Česká republika </a:t>
            </a:r>
            <a:r>
              <a:rPr lang="cs-CZ" sz="3600" dirty="0">
                <a:latin typeface="Georgia" pitchFamily="18" charset="0"/>
              </a:rPr>
              <a:t>je součástí trhu SZ Evropy</a:t>
            </a: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222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Co to reálně znamená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Od privatizace plynového průmyslu (2001) </a:t>
            </a:r>
            <a:r>
              <a:rPr lang="cs-CZ" sz="3600" b="1" dirty="0">
                <a:latin typeface="Georgia" pitchFamily="18" charset="0"/>
              </a:rPr>
              <a:t>Česká republika nevede žádná jednání s Ruskem </a:t>
            </a:r>
            <a:r>
              <a:rPr lang="cs-CZ" sz="3600" dirty="0">
                <a:latin typeface="Georgia" pitchFamily="18" charset="0"/>
              </a:rPr>
              <a:t>(ani jinými producenty) o zemním plynu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Naopak </a:t>
            </a:r>
            <a:r>
              <a:rPr lang="cs-CZ" sz="3600" b="1" dirty="0">
                <a:latin typeface="Georgia" pitchFamily="18" charset="0"/>
              </a:rPr>
              <a:t>Slovensko</a:t>
            </a:r>
            <a:r>
              <a:rPr lang="cs-CZ" sz="3600" dirty="0">
                <a:latin typeface="Georgia" pitchFamily="18" charset="0"/>
              </a:rPr>
              <a:t>, </a:t>
            </a:r>
            <a:r>
              <a:rPr lang="cs-CZ" sz="3600" b="1" dirty="0">
                <a:latin typeface="Georgia" pitchFamily="18" charset="0"/>
              </a:rPr>
              <a:t>Maďarsko</a:t>
            </a:r>
            <a:r>
              <a:rPr lang="cs-CZ" sz="3600" dirty="0">
                <a:latin typeface="Georgia" pitchFamily="18" charset="0"/>
              </a:rPr>
              <a:t> – o plynu jedná vláda s Kremlem</a:t>
            </a: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038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4BB1B13F-4BFA-4959-8600-3F5CD31D7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6386AE0B-6C5E-4FD1-B491-7432DBFAA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43"/>
            <a:ext cx="9144000" cy="64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63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Nord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Stream II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Pro </a:t>
            </a:r>
            <a:r>
              <a:rPr lang="cs-CZ" sz="3600" b="1" dirty="0">
                <a:latin typeface="Georgia" pitchFamily="18" charset="0"/>
              </a:rPr>
              <a:t>Německo</a:t>
            </a:r>
            <a:r>
              <a:rPr lang="cs-CZ" sz="3600" dirty="0">
                <a:latin typeface="Georgia" pitchFamily="18" charset="0"/>
              </a:rPr>
              <a:t> původně </a:t>
            </a:r>
            <a:r>
              <a:rPr lang="cs-CZ" sz="3600" b="1" dirty="0">
                <a:latin typeface="Georgia" pitchFamily="18" charset="0"/>
              </a:rPr>
              <a:t>komerční projekt</a:t>
            </a:r>
            <a:r>
              <a:rPr lang="cs-CZ" sz="3600" dirty="0">
                <a:latin typeface="Georgia" pitchFamily="18" charset="0"/>
              </a:rPr>
              <a:t>, pro střední a východní Evropu „nový pakt </a:t>
            </a:r>
            <a:r>
              <a:rPr lang="cs-CZ" sz="3600" b="1" dirty="0">
                <a:latin typeface="Georgia" pitchFamily="18" charset="0"/>
              </a:rPr>
              <a:t>Ribbentrop-Molotov</a:t>
            </a:r>
            <a:r>
              <a:rPr lang="cs-CZ" sz="3600" dirty="0">
                <a:latin typeface="Georgia" pitchFamily="18" charset="0"/>
              </a:rPr>
              <a:t>“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b="1" dirty="0">
                <a:latin typeface="Georgia" pitchFamily="18" charset="0"/>
              </a:rPr>
              <a:t>Vzájemné nepochopení </a:t>
            </a:r>
            <a:r>
              <a:rPr lang="cs-CZ" sz="3600" dirty="0">
                <a:latin typeface="Georgia" pitchFamily="18" charset="0"/>
              </a:rPr>
              <a:t>Západ-Východ</a:t>
            </a:r>
          </a:p>
          <a:p>
            <a:endParaRPr lang="cs-CZ" sz="3600" dirty="0">
              <a:latin typeface="Georgia" pitchFamily="18" charset="0"/>
            </a:endParaRP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428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C65C8E41-E561-4751-BDFC-18A812A54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4083B9DC-1559-4DBD-9D31-97AFD572F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43"/>
            <a:ext cx="9144000" cy="64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10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K čemu jsou „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majors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“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Sachalin-1 proslul velmi složitými vrty z pevniny pod moře (</a:t>
            </a:r>
            <a:r>
              <a:rPr lang="cs-CZ" i="1" dirty="0" err="1">
                <a:latin typeface="Georgia" pitchFamily="18" charset="0"/>
              </a:rPr>
              <a:t>extended</a:t>
            </a:r>
            <a:r>
              <a:rPr lang="cs-CZ" i="1" dirty="0">
                <a:latin typeface="Georgia" pitchFamily="18" charset="0"/>
              </a:rPr>
              <a:t> </a:t>
            </a:r>
            <a:r>
              <a:rPr lang="cs-CZ" i="1" dirty="0" err="1">
                <a:latin typeface="Georgia" pitchFamily="18" charset="0"/>
              </a:rPr>
              <a:t>reach</a:t>
            </a:r>
            <a:r>
              <a:rPr lang="cs-CZ" i="1" dirty="0">
                <a:latin typeface="Georgia" pitchFamily="18" charset="0"/>
              </a:rPr>
              <a:t> </a:t>
            </a:r>
            <a:r>
              <a:rPr lang="cs-CZ" i="1" dirty="0" err="1">
                <a:latin typeface="Georgia" pitchFamily="18" charset="0"/>
              </a:rPr>
              <a:t>drilling</a:t>
            </a:r>
            <a:r>
              <a:rPr lang="cs-CZ" dirty="0">
                <a:latin typeface="Georgia" pitchFamily="18" charset="0"/>
              </a:rPr>
              <a:t>) – díky </a:t>
            </a:r>
            <a:r>
              <a:rPr lang="cs-CZ" dirty="0" err="1">
                <a:latin typeface="Georgia" pitchFamily="18" charset="0"/>
              </a:rPr>
              <a:t>ExxonMobil</a:t>
            </a:r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Vrty přes 10 km hluboké (rekord 15 km), ve své době 9 z 10 nejhlubších vrtů na Zemi bylo právě zde; vrtná soustava </a:t>
            </a:r>
            <a:r>
              <a:rPr lang="az-Cyrl-AZ" dirty="0">
                <a:latin typeface="Georgia" pitchFamily="18" charset="0"/>
              </a:rPr>
              <a:t>Ястреб</a:t>
            </a:r>
            <a:r>
              <a:rPr lang="cs-CZ" dirty="0">
                <a:latin typeface="Georgia" pitchFamily="18" charset="0"/>
              </a:rPr>
              <a:t> (Jestřáb) zvládala hluboké vrty za 30-40 dnů</a:t>
            </a: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031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Září 2020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sz="3600" b="1" dirty="0">
                <a:latin typeface="Georgia" pitchFamily="18" charset="0"/>
              </a:rPr>
              <a:t>Otrávení Alexeje Navalného </a:t>
            </a:r>
            <a:r>
              <a:rPr lang="cs-CZ" sz="3600" dirty="0">
                <a:latin typeface="Georgia" pitchFamily="18" charset="0"/>
              </a:rPr>
              <a:t>v Rusku bylo pro německé politiky zlomem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b="1" dirty="0" err="1">
                <a:latin typeface="Georgia" pitchFamily="18" charset="0"/>
              </a:rPr>
              <a:t>Nord</a:t>
            </a:r>
            <a:r>
              <a:rPr lang="cs-CZ" sz="3600" b="1" dirty="0">
                <a:latin typeface="Georgia" pitchFamily="18" charset="0"/>
              </a:rPr>
              <a:t> Stream II </a:t>
            </a:r>
            <a:r>
              <a:rPr lang="cs-CZ" sz="3600" dirty="0">
                <a:latin typeface="Georgia" pitchFamily="18" charset="0"/>
              </a:rPr>
              <a:t>neměl od září 2020 status „nad politikou“, stal se </a:t>
            </a:r>
            <a:r>
              <a:rPr lang="cs-CZ" sz="3600" b="1" dirty="0">
                <a:latin typeface="Georgia" pitchFamily="18" charset="0"/>
              </a:rPr>
              <a:t>nástrojem německé politiky</a:t>
            </a:r>
            <a:r>
              <a:rPr lang="cs-CZ" sz="3600" dirty="0">
                <a:latin typeface="Georgia" pitchFamily="18" charset="0"/>
              </a:rPr>
              <a:t> vůči Rusku</a:t>
            </a:r>
          </a:p>
          <a:p>
            <a:endParaRPr lang="cs-CZ" sz="3600" dirty="0">
              <a:latin typeface="Georgia" pitchFamily="18" charset="0"/>
            </a:endParaRP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9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Říjen 2021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Plynovod potřebuje dvě „razítka“: </a:t>
            </a:r>
            <a:r>
              <a:rPr lang="cs-CZ" sz="3600" b="1" dirty="0">
                <a:latin typeface="Georgia" pitchFamily="18" charset="0"/>
              </a:rPr>
              <a:t>kolaudaci</a:t>
            </a:r>
            <a:r>
              <a:rPr lang="cs-CZ" sz="3600" dirty="0">
                <a:latin typeface="Georgia" pitchFamily="18" charset="0"/>
              </a:rPr>
              <a:t> a </a:t>
            </a:r>
            <a:r>
              <a:rPr lang="cs-CZ" sz="3600" b="1" dirty="0">
                <a:latin typeface="Georgia" pitchFamily="18" charset="0"/>
              </a:rPr>
              <a:t>autorizaci pro provoz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Dokončení stavby je jedna věc, komerční provoz věc druhá</a:t>
            </a:r>
          </a:p>
          <a:p>
            <a:endParaRPr lang="cs-CZ" sz="3600" dirty="0">
              <a:latin typeface="Georgia" pitchFamily="18" charset="0"/>
            </a:endParaRP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6978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62B0946D-5243-B295-A83E-46D78000F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42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E83876DA-76EC-3BB9-848C-6CC5908BD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911"/>
            <a:ext cx="9144000" cy="610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51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26. září 2022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Série čtyř výbuchů poškodila obě větve </a:t>
            </a:r>
            <a:r>
              <a:rPr lang="cs-CZ" sz="3600" dirty="0" err="1">
                <a:latin typeface="Georgia" pitchFamily="18" charset="0"/>
              </a:rPr>
              <a:t>Nord</a:t>
            </a:r>
            <a:r>
              <a:rPr lang="cs-CZ" sz="3600" dirty="0">
                <a:latin typeface="Georgia" pitchFamily="18" charset="0"/>
              </a:rPr>
              <a:t> Stream 1 a jednu z větví </a:t>
            </a:r>
            <a:r>
              <a:rPr lang="cs-CZ" sz="3600" dirty="0" err="1">
                <a:latin typeface="Georgia" pitchFamily="18" charset="0"/>
              </a:rPr>
              <a:t>Nord</a:t>
            </a:r>
            <a:r>
              <a:rPr lang="cs-CZ" sz="3600" dirty="0">
                <a:latin typeface="Georgia" pitchFamily="18" charset="0"/>
              </a:rPr>
              <a:t> Stream 2 (A); roura B </a:t>
            </a:r>
            <a:r>
              <a:rPr lang="cs-CZ" sz="3600" dirty="0" err="1">
                <a:latin typeface="Georgia" pitchFamily="18" charset="0"/>
              </a:rPr>
              <a:t>kupovidu</a:t>
            </a:r>
            <a:r>
              <a:rPr lang="cs-CZ" sz="3600" dirty="0">
                <a:latin typeface="Georgia" pitchFamily="18" charset="0"/>
              </a:rPr>
              <a:t> bez poškození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Neznámý pachatel. Neznámý?</a:t>
            </a:r>
          </a:p>
          <a:p>
            <a:endParaRPr lang="cs-CZ" sz="3600" dirty="0">
              <a:latin typeface="Georgia" pitchFamily="18" charset="0"/>
            </a:endParaRP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468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B081A230-7587-D59E-6417-4020B283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44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EE63358D-76F7-B69B-89E9-D0F5B686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903"/>
            <a:ext cx="9144000" cy="61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5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„Zelenění“ evropské politiky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Ještě před deseti lety měla EU projekt plynovodu </a:t>
            </a:r>
            <a:r>
              <a:rPr lang="cs-CZ" sz="3600" b="1" dirty="0">
                <a:latin typeface="Georgia" pitchFamily="18" charset="0"/>
              </a:rPr>
              <a:t>Nabucco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Dnes už žádný „fosilní projekt“ nemůže získat stejný status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Otázkou je, co se změní po této zimě</a:t>
            </a:r>
          </a:p>
          <a:p>
            <a:endParaRPr lang="cs-CZ" sz="3600" dirty="0">
              <a:latin typeface="Georgia" pitchFamily="18" charset="0"/>
            </a:endParaRP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075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9B1B5D76-CB4A-4B01-A1A5-FF695C93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46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267D8A0F-20A3-4F98-B187-CF34773BB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831"/>
            <a:ext cx="9144000" cy="498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15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38BC049C-1E90-4AD2-B014-D71D75EA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47</a:t>
            </a:fld>
            <a:endParaRPr lang="cs-CZ"/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1ECA8BCB-2A7E-4D43-BD4C-D4331BF1F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94497"/>
            <a:ext cx="6624736" cy="64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596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EC4CF584-B19E-4B41-A53F-5AB103BE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48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8ED2A3CE-0285-4219-8A76-FD971BD76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262"/>
            <a:ext cx="9144000" cy="526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08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CBBB6D4B-ACD5-410B-994A-ED80D4E7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69ABD09-3730-4624-8F4D-60B5178D0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557212"/>
            <a:ext cx="61912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84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C21F8204-3EDF-0C52-59F0-EB1CEF53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5</a:t>
            </a:fld>
            <a:endParaRPr lang="cs-CZ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B110B94-0140-7FFE-5249-16C92DB68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14" y="1052736"/>
            <a:ext cx="7085586" cy="483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10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Plyn v EU v této chvíli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Současný </a:t>
            </a:r>
            <a:r>
              <a:rPr lang="cs-CZ" sz="3600" b="1" dirty="0">
                <a:latin typeface="Georgia" pitchFamily="18" charset="0"/>
              </a:rPr>
              <a:t>tlak proti fosilním palivům </a:t>
            </a:r>
            <a:r>
              <a:rPr lang="cs-CZ" sz="3600" dirty="0">
                <a:latin typeface="Georgia" pitchFamily="18" charset="0"/>
              </a:rPr>
              <a:t>se soustředí na uhlí</a:t>
            </a:r>
          </a:p>
          <a:p>
            <a:r>
              <a:rPr lang="cs-CZ" sz="3600" dirty="0">
                <a:latin typeface="Georgia" pitchFamily="18" charset="0"/>
              </a:rPr>
              <a:t>Hned po uhlí ale přijde řada na ropu a zemní plyn</a:t>
            </a:r>
          </a:p>
          <a:p>
            <a:r>
              <a:rPr lang="cs-CZ" sz="3600" dirty="0">
                <a:latin typeface="Georgia" pitchFamily="18" charset="0"/>
              </a:rPr>
              <a:t>Plynaři v západní Evropě se snaží aspoň získat status </a:t>
            </a:r>
            <a:r>
              <a:rPr lang="cs-CZ" sz="3600" b="1" i="1" dirty="0" err="1">
                <a:latin typeface="Georgia" pitchFamily="18" charset="0"/>
              </a:rPr>
              <a:t>bridging</a:t>
            </a:r>
            <a:r>
              <a:rPr lang="cs-CZ" sz="3600" b="1" i="1" dirty="0">
                <a:latin typeface="Georgia" pitchFamily="18" charset="0"/>
              </a:rPr>
              <a:t> technology</a:t>
            </a:r>
          </a:p>
          <a:p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0886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010D7F4B-6361-4775-BA87-565675ED0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51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4315C3D-AB5C-41E1-BBD2-25537E8D9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93" y="0"/>
            <a:ext cx="6396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685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2C0944BD-8E3E-43AC-AC35-349FE44EF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52</a:t>
            </a:fld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BBC21ED6-C15B-4369-B301-235047DA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983"/>
            <a:ext cx="9144000" cy="610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95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Připomenutí: demokracie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cs-CZ" sz="3600" dirty="0">
                <a:latin typeface="Georgia" pitchFamily="18" charset="0"/>
              </a:rPr>
              <a:t>Demokracie je nominálně vládou většiny</a:t>
            </a:r>
          </a:p>
          <a:p>
            <a:r>
              <a:rPr lang="cs-CZ" sz="3600" dirty="0">
                <a:latin typeface="Georgia" pitchFamily="18" charset="0"/>
              </a:rPr>
              <a:t>Mnoho témat ovšem určují </a:t>
            </a:r>
            <a:r>
              <a:rPr lang="cs-CZ" sz="3600" b="1" dirty="0">
                <a:latin typeface="Georgia" pitchFamily="18" charset="0"/>
              </a:rPr>
              <a:t>aktivní menšiny</a:t>
            </a:r>
            <a:r>
              <a:rPr lang="cs-CZ" sz="3600" dirty="0">
                <a:latin typeface="Georgia" pitchFamily="18" charset="0"/>
              </a:rPr>
              <a:t>, mnohdy zpočátku zcela marginální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b="1" dirty="0">
                <a:latin typeface="Georgia" pitchFamily="18" charset="0"/>
              </a:rPr>
              <a:t>Stoupenci </a:t>
            </a:r>
            <a:r>
              <a:rPr lang="cs-CZ" sz="3600" dirty="0">
                <a:latin typeface="Georgia" pitchFamily="18" charset="0"/>
              </a:rPr>
              <a:t>zemního plynu nikam </a:t>
            </a:r>
            <a:r>
              <a:rPr lang="cs-CZ" sz="3600" b="1" dirty="0">
                <a:latin typeface="Georgia" pitchFamily="18" charset="0"/>
              </a:rPr>
              <a:t>demonstrovat nepůjdou</a:t>
            </a:r>
            <a:r>
              <a:rPr lang="cs-CZ" sz="3600" dirty="0">
                <a:latin typeface="Georgia" pitchFamily="18" charset="0"/>
              </a:rPr>
              <a:t>, odpůrci ano</a:t>
            </a:r>
          </a:p>
          <a:p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9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F7BD4B7C-AD5D-48DE-8D22-DBF27853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Stay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in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the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ground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E63EB88-EE48-430B-8A39-BDDFF88E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54</a:t>
            </a:fld>
            <a:endParaRPr lang="cs-CZ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1781C8D-65DD-442A-BD9E-A25671913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65" y="1700808"/>
            <a:ext cx="8461688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35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9A44E44-E810-46A4-B4DA-2B4D4209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55</a:t>
            </a:fld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5707A28-B9F3-44D8-8370-3E62B949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137"/>
            <a:ext cx="9144000" cy="579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413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Všechno může být jinak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itchFamily="18" charset="0"/>
              </a:rPr>
              <a:t>Před 10 lety USA přestaly dovážet zemní plyn (díky nárůstu těžby „</a:t>
            </a:r>
            <a:r>
              <a:rPr lang="cs-CZ" sz="3600" dirty="0" err="1">
                <a:latin typeface="Georgia" pitchFamily="18" charset="0"/>
              </a:rPr>
              <a:t>shale</a:t>
            </a:r>
            <a:r>
              <a:rPr lang="cs-CZ" sz="3600" dirty="0">
                <a:latin typeface="Georgia" pitchFamily="18" charset="0"/>
              </a:rPr>
              <a:t> </a:t>
            </a:r>
            <a:r>
              <a:rPr lang="cs-CZ" sz="3600" dirty="0" err="1">
                <a:latin typeface="Georgia" pitchFamily="18" charset="0"/>
              </a:rPr>
              <a:t>gas</a:t>
            </a:r>
            <a:r>
              <a:rPr lang="cs-CZ" sz="3600" dirty="0">
                <a:latin typeface="Georgia" pitchFamily="18" charset="0"/>
              </a:rPr>
              <a:t>“, 2008)</a:t>
            </a:r>
          </a:p>
          <a:p>
            <a:endParaRPr lang="cs-CZ" sz="3600" dirty="0">
              <a:latin typeface="Georgia" pitchFamily="18" charset="0"/>
            </a:endParaRPr>
          </a:p>
          <a:p>
            <a:r>
              <a:rPr lang="cs-CZ" sz="3600" dirty="0">
                <a:latin typeface="Georgia" pitchFamily="18" charset="0"/>
              </a:rPr>
              <a:t>V příštích 10 letech USA aspirují na dominanci trhu s ropou (</a:t>
            </a:r>
            <a:r>
              <a:rPr lang="cs-CZ" sz="3600" dirty="0" err="1">
                <a:latin typeface="Georgia" pitchFamily="18" charset="0"/>
              </a:rPr>
              <a:t>Perry</a:t>
            </a:r>
            <a:r>
              <a:rPr lang="cs-CZ" sz="3600" dirty="0">
                <a:latin typeface="Georgia" pitchFamily="18" charset="0"/>
              </a:rPr>
              <a:t> v Praze 14.11.2018)</a:t>
            </a:r>
          </a:p>
          <a:p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  <a:p>
            <a:endParaRPr lang="cs-CZ" sz="3600" dirty="0">
              <a:latin typeface="Georgia" pitchFamily="18" charset="0"/>
            </a:endParaRP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565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6045104D-5F3F-4FE0-BE33-EC619E3D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57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E0826F0-EF17-4906-9C18-43F44B3FC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18254"/>
            <a:ext cx="6768752" cy="649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58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13798C-5C6E-42F5-B445-C9CF85EE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Velká trojka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B428557-80DF-4610-8982-B8C6C4FE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Zástupný symbol pro obsah 7">
            <a:extLst>
              <a:ext uri="{FF2B5EF4-FFF2-40B4-BE49-F238E27FC236}">
                <a16:creationId xmlns:a16="http://schemas.microsoft.com/office/drawing/2014/main" id="{1D30B122-E8EB-4D7B-A845-3059B7E9A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092674"/>
            <a:ext cx="6768752" cy="578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43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Zemní plyn coby odpad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anose="02040502050405020303" pitchFamily="18" charset="0"/>
              </a:rPr>
              <a:t>V</a:t>
            </a:r>
            <a:r>
              <a:rPr lang="cs-CZ" sz="3600" b="1" dirty="0">
                <a:latin typeface="Georgia" panose="02040502050405020303" pitchFamily="18" charset="0"/>
              </a:rPr>
              <a:t> první </a:t>
            </a:r>
            <a:r>
              <a:rPr lang="cs-CZ" sz="3600" dirty="0">
                <a:latin typeface="Georgia" panose="02040502050405020303" pitchFamily="18" charset="0"/>
              </a:rPr>
              <a:t>fázi </a:t>
            </a:r>
            <a:r>
              <a:rPr lang="cs-CZ" sz="3600" dirty="0" err="1">
                <a:latin typeface="Georgia" panose="02040502050405020303" pitchFamily="18" charset="0"/>
              </a:rPr>
              <a:t>frakování</a:t>
            </a:r>
            <a:r>
              <a:rPr lang="cs-CZ" sz="3600" dirty="0">
                <a:latin typeface="Georgia" panose="02040502050405020303" pitchFamily="18" charset="0"/>
              </a:rPr>
              <a:t> byl zemní plyn </a:t>
            </a:r>
            <a:r>
              <a:rPr lang="cs-CZ" sz="3600" b="1" dirty="0">
                <a:latin typeface="Georgia" panose="02040502050405020303" pitchFamily="18" charset="0"/>
              </a:rPr>
              <a:t>produkt</a:t>
            </a:r>
            <a:r>
              <a:rPr lang="cs-CZ" sz="3600" dirty="0">
                <a:latin typeface="Georgia" panose="02040502050405020303" pitchFamily="18" charset="0"/>
              </a:rPr>
              <a:t>em (</a:t>
            </a:r>
            <a:r>
              <a:rPr lang="cs-CZ" sz="3600" dirty="0" err="1">
                <a:latin typeface="Georgia" panose="02040502050405020303" pitchFamily="18" charset="0"/>
              </a:rPr>
              <a:t>Marcellus</a:t>
            </a:r>
            <a:r>
              <a:rPr lang="cs-CZ" sz="3600" dirty="0">
                <a:latin typeface="Georgia" panose="02040502050405020303" pitchFamily="18" charset="0"/>
              </a:rPr>
              <a:t>)</a:t>
            </a:r>
          </a:p>
          <a:p>
            <a:r>
              <a:rPr lang="cs-CZ" sz="3600" dirty="0">
                <a:latin typeface="Georgia" panose="02040502050405020303" pitchFamily="18" charset="0"/>
              </a:rPr>
              <a:t>V </a:t>
            </a:r>
            <a:r>
              <a:rPr lang="cs-CZ" sz="3600" b="1" dirty="0">
                <a:latin typeface="Georgia" panose="02040502050405020303" pitchFamily="18" charset="0"/>
              </a:rPr>
              <a:t>druhé</a:t>
            </a:r>
            <a:r>
              <a:rPr lang="cs-CZ" sz="3600" dirty="0">
                <a:latin typeface="Georgia" panose="02040502050405020303" pitchFamily="18" charset="0"/>
              </a:rPr>
              <a:t> fázi šlo hlavně o ropu, plynu bylo </a:t>
            </a:r>
            <a:r>
              <a:rPr lang="cs-CZ" sz="3600" b="1" dirty="0">
                <a:latin typeface="Georgia" panose="02040502050405020303" pitchFamily="18" charset="0"/>
              </a:rPr>
              <a:t>minimálně</a:t>
            </a:r>
            <a:r>
              <a:rPr lang="cs-CZ" sz="3600" dirty="0">
                <a:latin typeface="Georgia" panose="02040502050405020303" pitchFamily="18" charset="0"/>
              </a:rPr>
              <a:t> (</a:t>
            </a:r>
            <a:r>
              <a:rPr lang="cs-CZ" sz="3600" dirty="0" err="1">
                <a:latin typeface="Georgia" panose="02040502050405020303" pitchFamily="18" charset="0"/>
              </a:rPr>
              <a:t>Bakken</a:t>
            </a:r>
            <a:r>
              <a:rPr lang="cs-CZ" sz="3600" dirty="0">
                <a:latin typeface="Georgia" panose="02040502050405020303" pitchFamily="18" charset="0"/>
              </a:rPr>
              <a:t>, </a:t>
            </a:r>
            <a:r>
              <a:rPr lang="cs-CZ" sz="3600" dirty="0" err="1">
                <a:latin typeface="Georgia" panose="02040502050405020303" pitchFamily="18" charset="0"/>
              </a:rPr>
              <a:t>Eagle</a:t>
            </a:r>
            <a:r>
              <a:rPr lang="cs-CZ" sz="3600" dirty="0">
                <a:latin typeface="Georgia" panose="02040502050405020303" pitchFamily="18" charset="0"/>
              </a:rPr>
              <a:t> Ford)</a:t>
            </a:r>
          </a:p>
          <a:p>
            <a:r>
              <a:rPr lang="cs-CZ" sz="3600" dirty="0">
                <a:latin typeface="Georgia" panose="02040502050405020303" pitchFamily="18" charset="0"/>
              </a:rPr>
              <a:t>Ve </a:t>
            </a:r>
            <a:r>
              <a:rPr lang="cs-CZ" sz="3600">
                <a:latin typeface="Georgia" panose="02040502050405020303" pitchFamily="18" charset="0"/>
              </a:rPr>
              <a:t>třetí fázi </a:t>
            </a:r>
            <a:r>
              <a:rPr lang="cs-CZ" sz="3600" dirty="0">
                <a:latin typeface="Georgia" panose="02040502050405020303" pitchFamily="18" charset="0"/>
              </a:rPr>
              <a:t>je zemní plyn </a:t>
            </a:r>
            <a:r>
              <a:rPr lang="cs-CZ" sz="3600" b="1" dirty="0">
                <a:latin typeface="Georgia" panose="02040502050405020303" pitchFamily="18" charset="0"/>
              </a:rPr>
              <a:t>odpad</a:t>
            </a:r>
            <a:r>
              <a:rPr lang="cs-CZ" sz="3600" dirty="0">
                <a:latin typeface="Georgia" panose="02040502050405020303" pitchFamily="18" charset="0"/>
              </a:rPr>
              <a:t>em při těžbě ropy (</a:t>
            </a:r>
            <a:r>
              <a:rPr lang="cs-CZ" sz="3600" dirty="0" err="1">
                <a:latin typeface="Georgia" panose="02040502050405020303" pitchFamily="18" charset="0"/>
              </a:rPr>
              <a:t>Permian</a:t>
            </a:r>
            <a:r>
              <a:rPr lang="cs-CZ" sz="3600" dirty="0">
                <a:latin typeface="Georgia" panose="02040502050405020303" pitchFamily="18" charset="0"/>
              </a:rPr>
              <a:t>)</a:t>
            </a: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533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Rusko bez cizinců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Odchod západních firem vrací Rusko v těžbě ropy a plynu do 80. let minulého století.</a:t>
            </a:r>
          </a:p>
          <a:p>
            <a:r>
              <a:rPr lang="cs-CZ" dirty="0">
                <a:latin typeface="Georgia" pitchFamily="18" charset="0"/>
              </a:rPr>
              <a:t>Navíc si všichni budou pamatovat, co jim Rusové provedli.</a:t>
            </a:r>
          </a:p>
          <a:p>
            <a:r>
              <a:rPr lang="cs-CZ" dirty="0" err="1">
                <a:latin typeface="Georgia" pitchFamily="18" charset="0"/>
              </a:rPr>
              <a:t>Equinor</a:t>
            </a:r>
            <a:r>
              <a:rPr lang="cs-CZ" dirty="0">
                <a:latin typeface="Georgia" pitchFamily="18" charset="0"/>
              </a:rPr>
              <a:t> minulý měsíc: majetek v hodnotě mld. USD koupila </a:t>
            </a:r>
            <a:r>
              <a:rPr lang="cs-CZ" dirty="0" err="1">
                <a:latin typeface="Georgia" pitchFamily="18" charset="0"/>
              </a:rPr>
              <a:t>Rosněfť</a:t>
            </a:r>
            <a:r>
              <a:rPr lang="cs-CZ" dirty="0">
                <a:latin typeface="Georgia" pitchFamily="18" charset="0"/>
              </a:rPr>
              <a:t> za 1 dolar.</a:t>
            </a:r>
          </a:p>
          <a:p>
            <a:r>
              <a:rPr lang="cs-CZ" dirty="0" err="1">
                <a:latin typeface="Georgia" pitchFamily="18" charset="0"/>
              </a:rPr>
              <a:t>ExxonMobil</a:t>
            </a:r>
            <a:r>
              <a:rPr lang="cs-CZ" dirty="0">
                <a:latin typeface="Georgia" pitchFamily="18" charset="0"/>
              </a:rPr>
              <a:t> nedostane nic.</a:t>
            </a: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3060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O co se teď hraje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anose="02040502050405020303" pitchFamily="18" charset="0"/>
              </a:rPr>
              <a:t>Pokud USA skutečně budou dlouhodobě těžit smíšená ropná/plynová pole (kde plyn je odpadem), změní se zcela poměr sil v plynárenství</a:t>
            </a:r>
          </a:p>
          <a:p>
            <a:endParaRPr lang="cs-CZ" sz="3600" dirty="0">
              <a:latin typeface="Georgia" panose="02040502050405020303" pitchFamily="18" charset="0"/>
            </a:endParaRPr>
          </a:p>
          <a:p>
            <a:r>
              <a:rPr lang="cs-CZ" sz="3600" dirty="0">
                <a:latin typeface="Georgia" panose="02040502050405020303" pitchFamily="18" charset="0"/>
              </a:rPr>
              <a:t>Souboj o LNG a evropský/asijský trh</a:t>
            </a: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058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C666DBA3-FC5A-468D-A8B2-1B612C3B0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61</a:t>
            </a:fld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DCDA8C5-1C3A-4119-94A3-1CC8CEDD2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8977"/>
            <a:ext cx="8219256" cy="634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07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200 miliard m</a:t>
            </a:r>
            <a:r>
              <a:rPr lang="cs-CZ" b="1" baseline="30000" dirty="0">
                <a:solidFill>
                  <a:schemeClr val="tx2"/>
                </a:solidFill>
                <a:latin typeface="Georgia" pitchFamily="18" charset="0"/>
              </a:rPr>
              <a:t>3</a:t>
            </a:r>
            <a:endParaRPr lang="en-US" baseline="30000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anose="02040502050405020303" pitchFamily="18" charset="0"/>
              </a:rPr>
              <a:t>Před Covid-19 se očekávala produkce zhruba 200 miliard m</a:t>
            </a:r>
            <a:r>
              <a:rPr lang="cs-CZ" sz="3600" baseline="30000" dirty="0">
                <a:latin typeface="Georgia" panose="02040502050405020303" pitchFamily="18" charset="0"/>
              </a:rPr>
              <a:t>3</a:t>
            </a:r>
            <a:r>
              <a:rPr lang="cs-CZ" sz="3600" dirty="0">
                <a:latin typeface="Georgia" panose="02040502050405020303" pitchFamily="18" charset="0"/>
              </a:rPr>
              <a:t> „nadbytečného plynu“ v USA</a:t>
            </a:r>
          </a:p>
          <a:p>
            <a:endParaRPr lang="cs-CZ" sz="3600" dirty="0">
              <a:latin typeface="Georgia" panose="02040502050405020303" pitchFamily="18" charset="0"/>
            </a:endParaRPr>
          </a:p>
          <a:p>
            <a:r>
              <a:rPr lang="cs-CZ" sz="3600" dirty="0">
                <a:latin typeface="Georgia" panose="02040502050405020303" pitchFamily="18" charset="0"/>
              </a:rPr>
              <a:t>Pro představu: více než celý Írán či Katar</a:t>
            </a: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7776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6FE29A-EB53-49F6-9FE0-1A923CB8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Světová produkce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D3DBE15-1A9A-4475-9D1F-B6E66FF3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Zástupný symbol pro obsah 6">
            <a:extLst>
              <a:ext uri="{FF2B5EF4-FFF2-40B4-BE49-F238E27FC236}">
                <a16:creationId xmlns:a16="http://schemas.microsoft.com/office/drawing/2014/main" id="{7B054160-9E0A-422A-BDE4-5EF840B915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465974"/>
              </p:ext>
            </p:extLst>
          </p:nvPr>
        </p:nvGraphicFramePr>
        <p:xfrm>
          <a:off x="471145" y="1415204"/>
          <a:ext cx="8421335" cy="46780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4902">
                  <a:extLst>
                    <a:ext uri="{9D8B030D-6E8A-4147-A177-3AD203B41FA5}">
                      <a16:colId xmlns:a16="http://schemas.microsoft.com/office/drawing/2014/main" val="1708798868"/>
                    </a:ext>
                  </a:extLst>
                </a:gridCol>
                <a:gridCol w="1992890">
                  <a:extLst>
                    <a:ext uri="{9D8B030D-6E8A-4147-A177-3AD203B41FA5}">
                      <a16:colId xmlns:a16="http://schemas.microsoft.com/office/drawing/2014/main" val="3536349857"/>
                    </a:ext>
                  </a:extLst>
                </a:gridCol>
                <a:gridCol w="2066700">
                  <a:extLst>
                    <a:ext uri="{9D8B030D-6E8A-4147-A177-3AD203B41FA5}">
                      <a16:colId xmlns:a16="http://schemas.microsoft.com/office/drawing/2014/main" val="2266108527"/>
                    </a:ext>
                  </a:extLst>
                </a:gridCol>
                <a:gridCol w="3036843">
                  <a:extLst>
                    <a:ext uri="{9D8B030D-6E8A-4147-A177-3AD203B41FA5}">
                      <a16:colId xmlns:a16="http://schemas.microsoft.com/office/drawing/2014/main" val="2424914481"/>
                    </a:ext>
                  </a:extLst>
                </a:gridCol>
              </a:tblGrid>
              <a:tr h="425678">
                <a:tc>
                  <a:txBody>
                    <a:bodyPr/>
                    <a:lstStyle/>
                    <a:p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Georgia" panose="02040502050405020303" pitchFamily="18" charset="0"/>
                        </a:rPr>
                        <a:t>země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000" dirty="0" err="1">
                          <a:latin typeface="Georgia" panose="02040502050405020303" pitchFamily="18" charset="0"/>
                        </a:rPr>
                        <a:t>mld</a:t>
                      </a:r>
                      <a:r>
                        <a:rPr lang="cs-CZ" sz="2000" dirty="0">
                          <a:latin typeface="Georgia" panose="02040502050405020303" pitchFamily="18" charset="0"/>
                        </a:rPr>
                        <a:t> m</a:t>
                      </a:r>
                      <a:r>
                        <a:rPr lang="cs-CZ" sz="2000" baseline="30000" dirty="0">
                          <a:latin typeface="Georgia" panose="02040502050405020303" pitchFamily="18" charset="0"/>
                        </a:rPr>
                        <a:t>3</a:t>
                      </a:r>
                      <a:endParaRPr lang="en-US" sz="2000" baseline="30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i="1" dirty="0">
                          <a:latin typeface="Georgia" panose="02040502050405020303" pitchFamily="18" charset="0"/>
                        </a:rPr>
                        <a:t>ropa – TOP 10</a:t>
                      </a:r>
                      <a:endParaRPr lang="en-US" sz="20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77426"/>
                  </a:ext>
                </a:extLst>
              </a:tr>
              <a:tr h="425678"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1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USA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Georgia" panose="02040502050405020303" pitchFamily="18" charset="0"/>
                        </a:rPr>
                        <a:t>766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i="1" dirty="0">
                          <a:latin typeface="Georgia" panose="02040502050405020303" pitchFamily="18" charset="0"/>
                        </a:rPr>
                        <a:t>1</a:t>
                      </a:r>
                      <a:endParaRPr lang="en-US" sz="20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521431"/>
                  </a:ext>
                </a:extLst>
              </a:tr>
              <a:tr h="421316"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2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Rusko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Georgia" panose="02040502050405020303" pitchFamily="18" charset="0"/>
                        </a:rPr>
                        <a:t>635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i="1" dirty="0">
                          <a:latin typeface="Georgia" panose="02040502050405020303" pitchFamily="18" charset="0"/>
                        </a:rPr>
                        <a:t>3</a:t>
                      </a:r>
                      <a:endParaRPr lang="en-US" sz="20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18729"/>
                  </a:ext>
                </a:extLst>
              </a:tr>
              <a:tr h="425678"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3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000" dirty="0">
                          <a:latin typeface="Georgia" panose="02040502050405020303" pitchFamily="18" charset="0"/>
                        </a:rPr>
                        <a:t>Írán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Georgia" panose="02040502050405020303" pitchFamily="18" charset="0"/>
                        </a:rPr>
                        <a:t>174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i="1" dirty="0">
                          <a:latin typeface="Georgia" panose="02040502050405020303" pitchFamily="18" charset="0"/>
                        </a:rPr>
                        <a:t>7</a:t>
                      </a:r>
                      <a:endParaRPr lang="en-US" sz="20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826230"/>
                  </a:ext>
                </a:extLst>
              </a:tr>
              <a:tr h="425678"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4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Katar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Georgia" panose="02040502050405020303" pitchFamily="18" charset="0"/>
                        </a:rPr>
                        <a:t>160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i="1" dirty="0">
                          <a:latin typeface="Georgia" panose="02040502050405020303" pitchFamily="18" charset="0"/>
                        </a:rPr>
                        <a:t>--</a:t>
                      </a:r>
                      <a:endParaRPr lang="en-US" sz="20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100896"/>
                  </a:ext>
                </a:extLst>
              </a:tr>
              <a:tr h="425678"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5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Kanada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Georgia" panose="02040502050405020303" pitchFamily="18" charset="0"/>
                        </a:rPr>
                        <a:t>151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i="1" dirty="0">
                          <a:latin typeface="Georgia" panose="02040502050405020303" pitchFamily="18" charset="0"/>
                        </a:rPr>
                        <a:t>5</a:t>
                      </a:r>
                      <a:endParaRPr lang="en-US" sz="20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911908"/>
                  </a:ext>
                </a:extLst>
              </a:tr>
              <a:tr h="425678"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6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Čína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Georgia" panose="02040502050405020303" pitchFamily="18" charset="0"/>
                        </a:rPr>
                        <a:t>150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i="1" dirty="0">
                          <a:latin typeface="Georgia" panose="02040502050405020303" pitchFamily="18" charset="0"/>
                        </a:rPr>
                        <a:t>4</a:t>
                      </a:r>
                      <a:endParaRPr lang="en-US" sz="20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488370"/>
                  </a:ext>
                </a:extLst>
              </a:tr>
              <a:tr h="425678"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7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Norsko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Georgia" panose="02040502050405020303" pitchFamily="18" charset="0"/>
                        </a:rPr>
                        <a:t>109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i="1" dirty="0">
                          <a:latin typeface="Georgia" panose="02040502050405020303" pitchFamily="18" charset="0"/>
                        </a:rPr>
                        <a:t>--</a:t>
                      </a:r>
                      <a:endParaRPr lang="en-US" sz="20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144171"/>
                  </a:ext>
                </a:extLst>
              </a:tr>
              <a:tr h="425678"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8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Saúdská Arábie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Georgia" panose="02040502050405020303" pitchFamily="18" charset="0"/>
                        </a:rPr>
                        <a:t>102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i="1" dirty="0">
                          <a:latin typeface="Georgia" panose="02040502050405020303" pitchFamily="18" charset="0"/>
                        </a:rPr>
                        <a:t>2</a:t>
                      </a:r>
                      <a:endParaRPr lang="en-US" sz="20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594700"/>
                  </a:ext>
                </a:extLst>
              </a:tr>
              <a:tr h="425678"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9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Alžírsko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Georgia" panose="02040502050405020303" pitchFamily="18" charset="0"/>
                        </a:rPr>
                        <a:t>83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i="1" dirty="0">
                          <a:latin typeface="Georgia" panose="02040502050405020303" pitchFamily="18" charset="0"/>
                        </a:rPr>
                        <a:t>--</a:t>
                      </a:r>
                      <a:endParaRPr lang="en-US" sz="20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08283"/>
                  </a:ext>
                </a:extLst>
              </a:tr>
              <a:tr h="425678"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10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2000" dirty="0">
                          <a:latin typeface="Georgia" panose="02040502050405020303" pitchFamily="18" charset="0"/>
                        </a:rPr>
                        <a:t>Turkmenistán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Georgia" panose="02040502050405020303" pitchFamily="18" charset="0"/>
                        </a:rPr>
                        <a:t>76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i="1" dirty="0">
                          <a:latin typeface="Georgia" panose="02040502050405020303" pitchFamily="18" charset="0"/>
                        </a:rPr>
                        <a:t>--</a:t>
                      </a:r>
                      <a:endParaRPr lang="en-US" sz="20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020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908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A7CBFB-E907-45E5-8925-5131E712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Role plynu v příštích letech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34C793C-DA12-4D4F-A650-1F55BA3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600" dirty="0">
                <a:latin typeface="Georgia" panose="02040502050405020303" pitchFamily="18" charset="0"/>
              </a:rPr>
              <a:t>Nikdo neví, jaký podíl v energetickém mixu ČR či EU bude hrát zemní plyn za 5 let</a:t>
            </a:r>
          </a:p>
          <a:p>
            <a:r>
              <a:rPr lang="cs-CZ" sz="3600" dirty="0">
                <a:latin typeface="Georgia" panose="02040502050405020303" pitchFamily="18" charset="0"/>
              </a:rPr>
              <a:t>Zůstane potřebný – ale v jakém objemu?</a:t>
            </a: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endParaRPr lang="cs-CZ" sz="36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cs-CZ" dirty="0">
              <a:latin typeface="Georgia" pitchFamily="18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241800-89B0-4A57-9C85-161B3261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156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Zemní plyn</a:t>
            </a:r>
          </a:p>
        </p:txBody>
      </p:sp>
    </p:spTree>
    <p:extLst>
      <p:ext uri="{BB962C8B-B14F-4D97-AF65-F5344CB8AC3E}">
        <p14:creationId xmlns:p14="http://schemas.microsoft.com/office/powerpoint/2010/main" val="208665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F4A8EC-7332-4DE1-8C45-3EE230B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Caveat</a:t>
            </a:r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cs-CZ" b="1" dirty="0" err="1">
                <a:solidFill>
                  <a:schemeClr val="tx2"/>
                </a:solidFill>
                <a:latin typeface="Georgia" pitchFamily="18" charset="0"/>
              </a:rPr>
              <a:t>emptor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5B84446-4988-4875-B20B-0CD7B80A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Georgia" pitchFamily="18" charset="0"/>
              </a:rPr>
              <a:t>U ropy jsme si řekli, že v geologii nikdy dopředu nevíme, kolik zásob nakonec vytěžíme.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A také můžeme zjistit, že naše jistoty jsou ze dne na den pryč.</a:t>
            </a:r>
          </a:p>
          <a:p>
            <a:endParaRPr lang="cs-CZ" dirty="0">
              <a:latin typeface="Georgia" pitchFamily="18" charset="0"/>
            </a:endParaRPr>
          </a:p>
          <a:p>
            <a:r>
              <a:rPr lang="cs-CZ" dirty="0">
                <a:latin typeface="Georgia" pitchFamily="18" charset="0"/>
              </a:rPr>
              <a:t>U plynu to platí úplně stejně.</a:t>
            </a:r>
          </a:p>
          <a:p>
            <a:endParaRPr lang="cs-CZ" dirty="0">
              <a:latin typeface="Georgia" pitchFamily="18" charset="0"/>
            </a:endParaRPr>
          </a:p>
          <a:p>
            <a:endParaRPr lang="cs-CZ" dirty="0">
              <a:latin typeface="Georgia" pitchFamily="18" charset="0"/>
            </a:endParaRPr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AD6565-8082-4556-994A-53F23BD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64769-77EF-4CD0-90DE-F7D7F2D423C4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00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EC06EDF8-FF2F-4B6A-95CA-5C7A539C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chemeClr val="tx2"/>
                </a:solidFill>
                <a:latin typeface="Georgia" pitchFamily="18" charset="0"/>
              </a:rPr>
              <a:t>Optimista 1997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CA8B879-0F8A-46FF-A5A2-090AEC9F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9</a:t>
            </a:fld>
            <a:endParaRPr lang="cs-CZ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988FF51-512A-4556-B4FF-23EDFCC2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64" y="1277253"/>
            <a:ext cx="7020272" cy="526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0310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1419</Words>
  <Application>Microsoft Office PowerPoint</Application>
  <PresentationFormat>Předvádění na obrazovce (4:3)</PresentationFormat>
  <Paragraphs>333</Paragraphs>
  <Slides>64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64</vt:i4>
      </vt:variant>
    </vt:vector>
  </HeadingPairs>
  <TitlesOfParts>
    <vt:vector size="68" baseType="lpstr">
      <vt:lpstr>Arial</vt:lpstr>
      <vt:lpstr>Calibri</vt:lpstr>
      <vt:lpstr>Georgia</vt:lpstr>
      <vt:lpstr>Motiv sady Office</vt:lpstr>
      <vt:lpstr>Energetická bezpečnost: zemní plyn</vt:lpstr>
      <vt:lpstr>Aktualita: Sachalin 1</vt:lpstr>
      <vt:lpstr>Prezentace aplikace PowerPoint</vt:lpstr>
      <vt:lpstr>K čemu jsou „majors“</vt:lpstr>
      <vt:lpstr>Prezentace aplikace PowerPoint</vt:lpstr>
      <vt:lpstr>Rusko bez cizinců</vt:lpstr>
      <vt:lpstr>Zemní plyn</vt:lpstr>
      <vt:lpstr>Caveat emptor</vt:lpstr>
      <vt:lpstr>Optimista 1997</vt:lpstr>
      <vt:lpstr>Britský plyn</vt:lpstr>
      <vt:lpstr>Historie</vt:lpstr>
      <vt:lpstr>Baku, 19. století</vt:lpstr>
      <vt:lpstr>pálení plynu</vt:lpstr>
      <vt:lpstr>První plynovody</vt:lpstr>
      <vt:lpstr>Venice Beach, LA, 1931</vt:lpstr>
      <vt:lpstr>Čtyři typy těžby</vt:lpstr>
      <vt:lpstr>Prezentace aplikace PowerPoint</vt:lpstr>
      <vt:lpstr>Pozor na čísla</vt:lpstr>
      <vt:lpstr>„Druhý Perský záliv“</vt:lpstr>
      <vt:lpstr>Prezentace aplikace PowerPoint</vt:lpstr>
      <vt:lpstr>Shah Deniz</vt:lpstr>
      <vt:lpstr>Víte, že…</vt:lpstr>
      <vt:lpstr>Světová produkce 2019</vt:lpstr>
      <vt:lpstr>Hlavní producenti</vt:lpstr>
      <vt:lpstr>US comeback</vt:lpstr>
      <vt:lpstr>Rozdílný přístup</vt:lpstr>
      <vt:lpstr>Prezentace aplikace PowerPoint</vt:lpstr>
      <vt:lpstr>Prezentace aplikace PowerPoint</vt:lpstr>
      <vt:lpstr>Jedna Evropa, dva světy</vt:lpstr>
      <vt:lpstr>Prezentace aplikace PowerPoint</vt:lpstr>
      <vt:lpstr>Prezentace aplikace PowerPoint</vt:lpstr>
      <vt:lpstr>Ukrajina 2009</vt:lpstr>
      <vt:lpstr>Svět podle Bruselu</vt:lpstr>
      <vt:lpstr>Svět podle Moskvy, Kyjeva</vt:lpstr>
      <vt:lpstr>Trh vs. mezivládní dohody</vt:lpstr>
      <vt:lpstr>Co to reálně znamená</vt:lpstr>
      <vt:lpstr>Prezentace aplikace PowerPoint</vt:lpstr>
      <vt:lpstr>Nord Stream II</vt:lpstr>
      <vt:lpstr>Prezentace aplikace PowerPoint</vt:lpstr>
      <vt:lpstr>Září 2020</vt:lpstr>
      <vt:lpstr>Říjen 2021</vt:lpstr>
      <vt:lpstr>Prezentace aplikace PowerPoint</vt:lpstr>
      <vt:lpstr>26. září 2022</vt:lpstr>
      <vt:lpstr>Prezentace aplikace PowerPoint</vt:lpstr>
      <vt:lpstr>„Zelenění“ evropské politiky</vt:lpstr>
      <vt:lpstr>Prezentace aplikace PowerPoint</vt:lpstr>
      <vt:lpstr>Prezentace aplikace PowerPoint</vt:lpstr>
      <vt:lpstr>Prezentace aplikace PowerPoint</vt:lpstr>
      <vt:lpstr>Prezentace aplikace PowerPoint</vt:lpstr>
      <vt:lpstr>Plyn v EU v této chvíli</vt:lpstr>
      <vt:lpstr>Prezentace aplikace PowerPoint</vt:lpstr>
      <vt:lpstr>Prezentace aplikace PowerPoint</vt:lpstr>
      <vt:lpstr>Připomenutí: demokracie</vt:lpstr>
      <vt:lpstr>Stay in the ground</vt:lpstr>
      <vt:lpstr>Prezentace aplikace PowerPoint</vt:lpstr>
      <vt:lpstr>Všechno může být jinak</vt:lpstr>
      <vt:lpstr>Prezentace aplikace PowerPoint</vt:lpstr>
      <vt:lpstr>Velká trojka</vt:lpstr>
      <vt:lpstr>Zemní plyn coby odpad</vt:lpstr>
      <vt:lpstr>O co se teď hraje</vt:lpstr>
      <vt:lpstr>Prezentace aplikace PowerPoint</vt:lpstr>
      <vt:lpstr>200 miliard m3</vt:lpstr>
      <vt:lpstr>Světová produkce</vt:lpstr>
      <vt:lpstr>Role plynu v příštích letech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Energetická bezpečnost: proč právě teď?</dc:title>
  <dc:creator>X Y</dc:creator>
  <cp:lastModifiedBy>Knapek, Jaroslav</cp:lastModifiedBy>
  <cp:revision>137</cp:revision>
  <dcterms:modified xsi:type="dcterms:W3CDTF">2022-10-10T15:40:46Z</dcterms:modified>
</cp:coreProperties>
</file>